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8" r:id="rId2"/>
    <p:sldId id="290" r:id="rId3"/>
    <p:sldId id="291" r:id="rId4"/>
    <p:sldId id="292" r:id="rId5"/>
    <p:sldId id="293" r:id="rId6"/>
    <p:sldId id="305" r:id="rId7"/>
    <p:sldId id="280" r:id="rId8"/>
    <p:sldId id="304" r:id="rId9"/>
    <p:sldId id="300" r:id="rId10"/>
    <p:sldId id="283" r:id="rId11"/>
    <p:sldId id="301" r:id="rId12"/>
    <p:sldId id="288" r:id="rId13"/>
    <p:sldId id="302" r:id="rId14"/>
    <p:sldId id="285" r:id="rId15"/>
    <p:sldId id="286" r:id="rId16"/>
    <p:sldId id="269" r:id="rId17"/>
    <p:sldId id="257" r:id="rId18"/>
    <p:sldId id="258" r:id="rId19"/>
  </p:sldIdLst>
  <p:sldSz cx="9144000" cy="6858000" type="screen4x3"/>
  <p:notesSz cx="6761163" cy="994251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2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4541BE-4758-400C-9A73-B292E2903D08}" type="datetimeFigureOut">
              <a:rPr lang="sk-SK"/>
              <a:pPr>
                <a:defRPr/>
              </a:pPr>
              <a:t>23. 3. 2020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F1A6A8-56EF-4B12-825C-F7E081DA41F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0544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5E3F62-027A-4A0B-9FFF-38FA27FC842A}" type="datetimeFigureOut">
              <a:rPr lang="sk-SK"/>
              <a:pPr>
                <a:defRPr/>
              </a:pPr>
              <a:t>23. 3. 2020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FE1222-679C-4CA6-961B-D634E9ACFC5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75313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Voľná form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B36DF-0E13-474C-92EF-C2458805395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129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5B47-1516-40AB-8A84-1DF764A5F1C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2633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5201A-1F55-4597-B8AC-453B44E2178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086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7080B-0073-48A8-BC17-8B299D15193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4926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Výlož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A41E-30F1-4A22-B3B9-219FF159D40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40141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21FB4-2212-4B57-BF0B-6C0672CF5C7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571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3FD50-BEDB-43DD-BAF0-EDCBE76730D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3504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620C-7DD3-4100-A638-CD8A2159477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58364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01296-38DC-4EDD-8EAD-6FDFA84BC75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767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418E-2807-46C2-B3F6-7E2B4E52ABA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90806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Voľná form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Pravouhlý trojuho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Výlož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B9A9-E474-4843-8B60-6F564C2BD25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36549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7" name="Voľná form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ACC83FA-7D58-48FB-B841-F91808713289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5288" y="239713"/>
            <a:ext cx="7848600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/>
              <a:t>Personálna činnosť a mzdy </a:t>
            </a:r>
            <a:endParaRPr lang="sk-SK" altLang="sk-SK" sz="2400" b="1" dirty="0"/>
          </a:p>
          <a:p>
            <a:pPr eaLnBrk="1" hangingPunct="1">
              <a:spcBef>
                <a:spcPct val="50000"/>
              </a:spcBef>
            </a:pPr>
            <a:r>
              <a:rPr lang="sk-SK" altLang="sk-SK" sz="2400" b="1" dirty="0"/>
              <a:t>Literatúra: Podniková ekonomika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 sz="2400" b="1" dirty="0"/>
              <a:t>Personalistika a mzdy s. 139-154</a:t>
            </a:r>
          </a:p>
          <a:p>
            <a:pPr eaLnBrk="1" hangingPunct="1">
              <a:spcBef>
                <a:spcPct val="50000"/>
              </a:spcBef>
            </a:pPr>
            <a:endParaRPr lang="sk-SK" altLang="sk-SK" sz="2400" dirty="0"/>
          </a:p>
        </p:txBody>
      </p:sp>
      <p:sp>
        <p:nvSpPr>
          <p:cNvPr id="11267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71DC78D-1DCE-435F-9669-4BA8F28DC36D}" type="slidenum">
              <a:rPr lang="sk-SK" altLang="sk-SK" sz="1400"/>
              <a:pPr/>
              <a:t>1</a:t>
            </a:fld>
            <a:endParaRPr lang="sk-SK" altLang="sk-SK" sz="1400"/>
          </a:p>
        </p:txBody>
      </p:sp>
      <p:sp>
        <p:nvSpPr>
          <p:cNvPr id="2" name="BlokTextu 1"/>
          <p:cNvSpPr txBox="1"/>
          <p:nvPr/>
        </p:nvSpPr>
        <p:spPr>
          <a:xfrm>
            <a:off x="323850" y="2349500"/>
            <a:ext cx="83232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>
                <a:latin typeface="Arial" panose="020B0604020202020204" pitchFamily="34" charset="0"/>
              </a:rPr>
              <a:t>Personalistika zahŕňa skupinu činností a to predovšetkým: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400" dirty="0">
                <a:latin typeface="Arial" panose="020B0604020202020204" pitchFamily="34" charset="0"/>
              </a:rPr>
              <a:t>získavanie a výber zamestnancov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400" dirty="0">
                <a:latin typeface="Arial" panose="020B0604020202020204" pitchFamily="34" charset="0"/>
              </a:rPr>
              <a:t>prijímanie zamestnancov,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400" dirty="0">
                <a:latin typeface="Arial" panose="020B0604020202020204" pitchFamily="34" charset="0"/>
              </a:rPr>
              <a:t>personálna evidencia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400" dirty="0">
                <a:latin typeface="Arial" panose="020B0604020202020204" pitchFamily="34" charset="0"/>
              </a:rPr>
              <a:t>vypracovanie mzdového systému,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k-SK" sz="2400" dirty="0">
                <a:latin typeface="Arial" panose="020B0604020202020204" pitchFamily="34" charset="0"/>
              </a:rPr>
              <a:t>motivovanie zamestnancov podniku.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3600" smtClean="0"/>
              <a:t>Mzdové výpočty</a:t>
            </a:r>
          </a:p>
        </p:txBody>
      </p:sp>
      <p:sp>
        <p:nvSpPr>
          <p:cNvPr id="20483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25C9BD-6D1A-4E2D-A158-8D8951E9AB3B}" type="slidenum">
              <a:rPr lang="sk-SK" altLang="sk-SK" sz="1400"/>
              <a:pPr/>
              <a:t>10</a:t>
            </a:fld>
            <a:endParaRPr lang="sk-SK" altLang="sk-SK" sz="14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1484313"/>
            <a:ext cx="7777162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 sz="3200" b="1"/>
              <a:t>2. Výpočet poistného </a:t>
            </a:r>
          </a:p>
          <a:p>
            <a:pPr eaLnBrk="1" hangingPunct="1"/>
            <a:endParaRPr lang="sk-SK" altLang="sk-SK" sz="3200" b="1"/>
          </a:p>
          <a:p>
            <a:pPr eaLnBrk="1" hangingPunct="1"/>
            <a:r>
              <a:rPr lang="sk-SK" altLang="sk-SK" sz="3200"/>
              <a:t>= vymeriavací základ x sadzba poistného</a:t>
            </a:r>
            <a:r>
              <a:rPr lang="sk-SK" altLang="sk-SK" sz="3200" b="1"/>
              <a:t>    </a:t>
            </a:r>
          </a:p>
          <a:p>
            <a:pPr eaLnBrk="1" hangingPunct="1"/>
            <a:endParaRPr lang="sk-SK" altLang="sk-SK" sz="3200" b="1"/>
          </a:p>
          <a:p>
            <a:pPr eaLnBrk="1" hangingPunct="1"/>
            <a:r>
              <a:rPr lang="sk-SK" altLang="sk-SK" sz="3000"/>
              <a:t>-    nemocenské poistenie                    1,4 %                   </a:t>
            </a:r>
          </a:p>
          <a:p>
            <a:pPr eaLnBrk="1" hangingPunct="1"/>
            <a:r>
              <a:rPr lang="sk-SK" altLang="sk-SK" sz="3000"/>
              <a:t>-    dôchodkové poistenie - starobné    4    %</a:t>
            </a:r>
          </a:p>
          <a:p>
            <a:pPr eaLnBrk="1" hangingPunct="1"/>
            <a:r>
              <a:rPr lang="sk-SK" altLang="sk-SK" sz="3000"/>
              <a:t>-    dôchodkové poistenie - invalidné    3    %</a:t>
            </a:r>
          </a:p>
          <a:p>
            <a:pPr eaLnBrk="1" hangingPunct="1"/>
            <a:r>
              <a:rPr lang="sk-SK" altLang="sk-SK" sz="3000"/>
              <a:t>-    zdravotné poistenie                         4   %</a:t>
            </a:r>
          </a:p>
          <a:p>
            <a:pPr eaLnBrk="1" hangingPunct="1"/>
            <a:r>
              <a:rPr lang="sk-SK" altLang="sk-SK" sz="3000"/>
              <a:t>-    poistenie v nezamestnanosti           1  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3600" smtClean="0"/>
              <a:t>Mzdové výpočty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836613"/>
            <a:ext cx="9793288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b="1" smtClean="0"/>
              <a:t>3. Výpočet preddavku na daň z príjmov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2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Úhrn príjmov zo závislej činnosti  =   hrubá mzda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+ doplnkové dôchodkové poistenie platené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    zamestnávateľom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-  poistné na zdravotné, nemocenské a dôchodkové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    a príspevok na poistenie v nezamestnanosti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-  </a:t>
            </a:r>
            <a:r>
              <a:rPr lang="sk-SK" altLang="sk-SK" sz="2400" smtClean="0"/>
              <a:t>nezdaniteľná časť základu dane na daňovníka (367,85 €)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= ZÁKLAD DANE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2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600" smtClean="0"/>
              <a:t>preddavok na daň = základ dane   x  sadzba dane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2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2000" i="1" smtClean="0"/>
              <a:t>zníženie preddavku na daň z príjmu o výšku daňového bonusu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23850" y="3716338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1509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C06119-1B3C-46E0-8720-B0438F7791A5}" type="slidenum">
              <a:rPr lang="sk-SK" altLang="sk-SK" sz="1400"/>
              <a:pPr/>
              <a:t>11</a:t>
            </a:fld>
            <a:endParaRPr lang="sk-SK" altLang="sk-SK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k-SK" altLang="sk-SK" smtClean="0"/>
              <a:t>19 % </a:t>
            </a:r>
            <a:r>
              <a:rPr lang="sk-SK" altLang="sk-SK" sz="2800" smtClean="0"/>
              <a:t>z časti základu dane, ktorá nepresiahne 176,8-násobok sumy platného životného minima vrátane,</a:t>
            </a:r>
          </a:p>
          <a:p>
            <a:pPr marL="0" indent="0" eaLnBrk="1" hangingPunct="1">
              <a:buFontTx/>
              <a:buNone/>
            </a:pPr>
            <a:endParaRPr lang="sk-SK" altLang="sk-SK" sz="2800" smtClean="0"/>
          </a:p>
          <a:p>
            <a:pPr marL="0" indent="0" eaLnBrk="1" hangingPunct="1">
              <a:buFontTx/>
              <a:buNone/>
            </a:pPr>
            <a:r>
              <a:rPr lang="sk-SK" altLang="sk-SK" smtClean="0"/>
              <a:t>25 % z </a:t>
            </a:r>
            <a:r>
              <a:rPr lang="sk-SK" altLang="sk-SK" sz="2800" smtClean="0"/>
              <a:t>časti základu dane, ktorá presiahne 176,8-násobok platného životného minima </a:t>
            </a:r>
          </a:p>
          <a:p>
            <a:pPr marL="0" indent="0" eaLnBrk="1" hangingPunct="1">
              <a:buFontTx/>
              <a:buNone/>
            </a:pPr>
            <a:endParaRPr lang="sk-SK" altLang="sk-SK" smtClean="0"/>
          </a:p>
          <a:p>
            <a:pPr marL="0" indent="0" eaLnBrk="1" hangingPunct="1">
              <a:buFontTx/>
              <a:buNone/>
            </a:pPr>
            <a:r>
              <a:rPr lang="sk-SK" altLang="sk-SK" smtClean="0"/>
              <a:t>Pre výpočet preddavku na daň zo závislej činnosti sa uplatňuje 1/12</a:t>
            </a:r>
          </a:p>
          <a:p>
            <a:pPr marL="0" indent="0" eaLnBrk="1" hangingPunct="1">
              <a:buFontTx/>
              <a:buNone/>
            </a:pPr>
            <a:endParaRPr lang="sk-SK" altLang="sk-SK" smtClean="0"/>
          </a:p>
        </p:txBody>
      </p:sp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mtClean="0"/>
              <a:t>Sadzba dane z príjmov FO </a:t>
            </a:r>
          </a:p>
        </p:txBody>
      </p:sp>
      <p:sp>
        <p:nvSpPr>
          <p:cNvPr id="22532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F3A69B-9E57-4579-9E65-572BFE2E05A7}" type="slidenum">
              <a:rPr lang="sk-SK" altLang="sk-SK" sz="1400"/>
              <a:pPr/>
              <a:t>12</a:t>
            </a:fld>
            <a:endParaRPr lang="sk-SK" altLang="sk-SK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38" y="115888"/>
            <a:ext cx="9072562" cy="5865812"/>
          </a:xfrm>
        </p:spPr>
        <p:txBody>
          <a:bodyPr/>
          <a:lstStyle/>
          <a:p>
            <a:pPr marL="0" indent="19050" eaLnBrk="1" hangingPunct="1">
              <a:lnSpc>
                <a:spcPct val="80000"/>
              </a:lnSpc>
              <a:buFontTx/>
              <a:buNone/>
              <a:defRPr/>
            </a:pPr>
            <a:r>
              <a:rPr lang="sk-SK" altLang="sk-SK" sz="2600" dirty="0" smtClean="0"/>
              <a:t>zníženie preddavku na daň z príjmu o výšku daňového bonusu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60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altLang="sk-SK" sz="2600" dirty="0" smtClean="0"/>
              <a:t>výška daňového bonusu – 22,72 €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altLang="sk-SK" sz="2000" i="1" dirty="0" smtClean="0"/>
              <a:t>alebo dvojnásobok 45,44 €, ak vyživované dieťa nedovŕšilo 6 rokov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altLang="sk-SK" sz="2600" dirty="0" smtClean="0"/>
              <a:t>Podmienky </a:t>
            </a:r>
          </a:p>
        </p:txBody>
      </p:sp>
      <p:sp>
        <p:nvSpPr>
          <p:cNvPr id="23555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A1DE27-03D4-4439-BFB5-DD8F45EA2F58}" type="slidenum">
              <a:rPr lang="sk-SK" altLang="sk-SK" sz="1400"/>
              <a:pPr/>
              <a:t>13</a:t>
            </a:fld>
            <a:endParaRPr lang="sk-SK" altLang="sk-SK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altLang="sk-SK" b="1" i="1" smtClean="0"/>
              <a:t>4. výpočet čistej mzdy</a:t>
            </a:r>
            <a:endParaRPr lang="sk-SK" altLang="sk-SK" smtClean="0"/>
          </a:p>
          <a:p>
            <a:pPr eaLnBrk="1" hangingPunct="1">
              <a:buFontTx/>
              <a:buNone/>
            </a:pPr>
            <a:r>
              <a:rPr lang="sk-SK" altLang="sk-SK" smtClean="0"/>
              <a:t>   hrubá mzda </a:t>
            </a:r>
          </a:p>
          <a:p>
            <a:pPr eaLnBrk="1" hangingPunct="1">
              <a:buFontTx/>
              <a:buNone/>
            </a:pPr>
            <a:r>
              <a:rPr lang="sk-SK" altLang="sk-SK" smtClean="0"/>
              <a:t>-  poistné </a:t>
            </a:r>
            <a:endParaRPr lang="sk-SK" altLang="sk-SK" u="sng" smtClean="0"/>
          </a:p>
          <a:p>
            <a:pPr eaLnBrk="1" hangingPunct="1">
              <a:buFontTx/>
              <a:buNone/>
            </a:pPr>
            <a:r>
              <a:rPr lang="sk-SK" altLang="sk-SK" smtClean="0"/>
              <a:t>-  preddavok na daň z príjmov fyzických osôb po znížení o daňový bonus </a:t>
            </a:r>
          </a:p>
          <a:p>
            <a:pPr eaLnBrk="1" hangingPunct="1">
              <a:buFontTx/>
              <a:buNone/>
            </a:pPr>
            <a:r>
              <a:rPr lang="sk-SK" altLang="sk-SK" smtClean="0"/>
              <a:t>= čistá mzda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3600" smtClean="0"/>
              <a:t>Mzdové výpočty</a:t>
            </a:r>
          </a:p>
        </p:txBody>
      </p:sp>
      <p:sp>
        <p:nvSpPr>
          <p:cNvPr id="24580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381651-CDEA-47D3-9F66-8802AFFBC26F}" type="slidenum">
              <a:rPr lang="sk-SK" altLang="sk-SK" sz="1400"/>
              <a:pPr/>
              <a:t>14</a:t>
            </a:fld>
            <a:endParaRPr lang="sk-SK" altLang="sk-SK" sz="1400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511175" y="3716338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3000" b="1" i="1" smtClean="0"/>
              <a:t>5. výpočet príjmu na vyúčtovanie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3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3000" smtClean="0"/>
              <a:t>    čistá mzda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3000" smtClean="0"/>
              <a:t>+  náhrada príjmu pri práceneschopnosti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3000" smtClean="0"/>
              <a:t>+  neuplatnený daňový bonus</a:t>
            </a:r>
            <a:endParaRPr lang="sk-SK" altLang="sk-SK" sz="3000" u="sng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k-SK" altLang="sk-SK" sz="3000" smtClean="0"/>
              <a:t> iné zrážky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3000" smtClean="0"/>
              <a:t>= Príjem na vyúčtovanie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3600" smtClean="0"/>
              <a:t>Mzdové výpočty</a:t>
            </a:r>
          </a:p>
        </p:txBody>
      </p:sp>
      <p:sp>
        <p:nvSpPr>
          <p:cNvPr id="25604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71BDB9-1881-4A1B-8DB8-AB5F198F997A}" type="slidenum">
              <a:rPr lang="sk-SK" altLang="sk-SK" sz="1400"/>
              <a:pPr/>
              <a:t>15</a:t>
            </a:fld>
            <a:endParaRPr lang="sk-SK" altLang="sk-SK" sz="1400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57200" y="3933825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860425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Motivácia – vnútorný podnet, ktorý aktivizuje človeka a   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                     vedie ho k určitému správaniu.</a:t>
            </a:r>
          </a:p>
          <a:p>
            <a:pPr eaLnBrk="1" hangingPunct="1">
              <a:spcBef>
                <a:spcPct val="50000"/>
              </a:spcBef>
            </a:pP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Stimulácia – vonkajšie podnety pôsobiace na motiváciu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                       zamestnanca.</a:t>
            </a:r>
          </a:p>
        </p:txBody>
      </p:sp>
      <p:sp>
        <p:nvSpPr>
          <p:cNvPr id="26627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2A2913-B1AC-4A2F-B85E-AC53C5684D75}" type="slidenum">
              <a:rPr lang="sk-SK" altLang="sk-SK" sz="1400"/>
              <a:pPr/>
              <a:t>16</a:t>
            </a:fld>
            <a:endParaRPr lang="sk-SK" altLang="sk-SK" sz="1400"/>
          </a:p>
        </p:txBody>
      </p:sp>
      <p:sp>
        <p:nvSpPr>
          <p:cNvPr id="26628" name="Text Box 22"/>
          <p:cNvSpPr txBox="1">
            <a:spLocks noChangeArrowheads="1"/>
          </p:cNvSpPr>
          <p:nvPr/>
        </p:nvSpPr>
        <p:spPr bwMode="auto">
          <a:xfrm>
            <a:off x="684213" y="260350"/>
            <a:ext cx="7991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5. Motivovanie zamestnancov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1690688" y="765175"/>
          <a:ext cx="6049962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Dokument" r:id="rId3" imgW="5762031" imgH="2627251" progId="Word.Document.8">
                  <p:embed/>
                </p:oleObj>
              </mc:Choice>
              <mc:Fallback>
                <p:oleObj name="Dokument" r:id="rId3" imgW="5762031" imgH="262725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765175"/>
                        <a:ext cx="6049962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1C089A-3275-4899-B3F2-D627FB7CF2AA}" type="slidenum">
              <a:rPr lang="sk-SK" altLang="sk-SK" sz="1400"/>
              <a:pPr/>
              <a:t>17</a:t>
            </a:fld>
            <a:endParaRPr lang="sk-SK" altLang="sk-SK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300038"/>
            <a:ext cx="7993063" cy="771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dirty="0" smtClean="0"/>
              <a:t>Formy </a:t>
            </a:r>
            <a:r>
              <a:rPr lang="sk-SK" b="1" dirty="0" smtClean="0"/>
              <a:t>hmotnej stimulácie a motivácie</a:t>
            </a:r>
            <a:r>
              <a:rPr lang="sk-SK" dirty="0" smtClean="0"/>
              <a:t> zamestnancov sú napríklad: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stimulujúca základná mzda a osobné ohodnotenie,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pravidelné zvyšovanie mzdy,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cieľové odmeny a prémie,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zamestnanecké akcie,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trinásty plat,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 platba telefónneho účtu,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dirty="0" smtClean="0"/>
              <a:t>-  vecné dary pri životnom jubileu a pracovnému výročiu</a:t>
            </a:r>
          </a:p>
          <a:p>
            <a:pPr eaLnBrk="1" hangingPunct="1">
              <a:defRPr/>
            </a:pPr>
            <a:endParaRPr lang="sk-SK" altLang="sk-SK" dirty="0" smtClean="0"/>
          </a:p>
          <a:p>
            <a:pPr eaLnBrk="1" hangingPunct="1">
              <a:defRPr/>
            </a:pPr>
            <a:r>
              <a:rPr lang="sk-SK" altLang="sk-SK" dirty="0" smtClean="0"/>
              <a:t>Formy </a:t>
            </a:r>
            <a:r>
              <a:rPr lang="sk-SK" altLang="sk-SK" b="1" dirty="0"/>
              <a:t>nehmotnej stimulácie a motivácie</a:t>
            </a:r>
            <a:r>
              <a:rPr lang="sk-SK" altLang="sk-SK" dirty="0"/>
              <a:t>:</a:t>
            </a:r>
          </a:p>
          <a:p>
            <a:pPr eaLnBrk="1" hangingPunct="1">
              <a:defRPr/>
            </a:pPr>
            <a:endParaRPr lang="sk-SK" altLang="sk-SK" sz="1000" dirty="0"/>
          </a:p>
          <a:p>
            <a:pPr eaLnBrk="1" hangingPunct="1">
              <a:buFontTx/>
              <a:buChar char="-"/>
              <a:defRPr/>
            </a:pPr>
            <a:r>
              <a:rPr lang="sk-SK" altLang="sk-SK" dirty="0"/>
              <a:t> možnosti a podmienky zvyšovania kvalifikácie a prístupu k celoživotnému </a:t>
            </a:r>
          </a:p>
          <a:p>
            <a:pPr eaLnBrk="1" hangingPunct="1">
              <a:defRPr/>
            </a:pPr>
            <a:r>
              <a:rPr lang="sk-SK" altLang="sk-SK" dirty="0"/>
              <a:t>  vzdelávaniu</a:t>
            </a:r>
            <a:r>
              <a:rPr lang="sk-SK" altLang="sk-SK" dirty="0" smtClean="0"/>
              <a:t>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altLang="sk-SK" dirty="0" smtClean="0"/>
              <a:t>- možnosť </a:t>
            </a:r>
            <a:r>
              <a:rPr lang="sk-SK" altLang="sk-SK" dirty="0"/>
              <a:t>využívať firemné rekreačné a relaxačné zariadenia,</a:t>
            </a:r>
          </a:p>
          <a:p>
            <a:pPr marL="285750" indent="-285750" eaLnBrk="1" hangingPunct="1">
              <a:spcBef>
                <a:spcPct val="50000"/>
              </a:spcBef>
              <a:buFontTx/>
              <a:buChar char="-"/>
              <a:defRPr/>
            </a:pPr>
            <a:r>
              <a:rPr lang="sk-SK" altLang="sk-SK" dirty="0" smtClean="0"/>
              <a:t>kultúrne</a:t>
            </a:r>
            <a:r>
              <a:rPr lang="sk-SK" altLang="sk-SK" dirty="0"/>
              <a:t>, sociálne a športové firemné </a:t>
            </a:r>
            <a:r>
              <a:rPr lang="sk-SK" altLang="sk-SK" dirty="0" smtClean="0"/>
              <a:t>podujatia,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altLang="sk-SK" dirty="0"/>
              <a:t>imidž firmy a jej dobré meno,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sk-SK" altLang="sk-SK" dirty="0"/>
              <a:t>- vhodná lokalita podniku z hľadiska dochádzky a životného </a:t>
            </a:r>
            <a:r>
              <a:rPr lang="sk-SK" altLang="sk-SK" dirty="0" smtClean="0"/>
              <a:t>prostredia. </a:t>
            </a:r>
            <a:endParaRPr lang="sk-SK" altLang="sk-SK" dirty="0"/>
          </a:p>
          <a:p>
            <a:pPr eaLnBrk="1" hangingPunct="1">
              <a:defRPr/>
            </a:pPr>
            <a:endParaRPr lang="sk-SK" altLang="sk-SK" dirty="0"/>
          </a:p>
          <a:p>
            <a:pPr marL="285750" indent="-285750" eaLnBrk="1" hangingPunct="1">
              <a:spcBef>
                <a:spcPct val="50000"/>
              </a:spcBef>
              <a:buFontTx/>
              <a:buChar char="-"/>
              <a:defRPr/>
            </a:pPr>
            <a:endParaRPr lang="sk-SK" dirty="0"/>
          </a:p>
          <a:p>
            <a:pPr eaLnBrk="1" hangingPunct="1">
              <a:spcBef>
                <a:spcPct val="50000"/>
              </a:spcBef>
              <a:defRPr/>
            </a:pPr>
            <a:endParaRPr lang="sk-SK" dirty="0" smtClean="0"/>
          </a:p>
          <a:p>
            <a:pPr eaLnBrk="1" hangingPunct="1">
              <a:defRPr/>
            </a:pPr>
            <a:endParaRPr lang="sk-SK" dirty="0" smtClean="0"/>
          </a:p>
        </p:txBody>
      </p:sp>
      <p:sp>
        <p:nvSpPr>
          <p:cNvPr id="28675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87B446-C52E-43CF-B760-B145EF4EC4C3}" type="slidenum">
              <a:rPr lang="sk-SK" altLang="sk-SK" sz="1400"/>
              <a:pPr/>
              <a:t>18</a:t>
            </a:fld>
            <a:endParaRPr lang="sk-SK" altLang="sk-SK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CBA944-5A10-4734-B0AE-600B47695A5B}" type="slidenum">
              <a:rPr lang="sk-SK" altLang="sk-SK"/>
              <a:pPr/>
              <a:t>2</a:t>
            </a:fld>
            <a:endParaRPr lang="sk-SK" altLang="sk-SK"/>
          </a:p>
        </p:txBody>
      </p:sp>
      <p:sp>
        <p:nvSpPr>
          <p:cNvPr id="12291" name="Obdĺžnik 2"/>
          <p:cNvSpPr>
            <a:spLocks noChangeArrowheads="1"/>
          </p:cNvSpPr>
          <p:nvPr/>
        </p:nvSpPr>
        <p:spPr bwMode="auto">
          <a:xfrm>
            <a:off x="323850" y="404813"/>
            <a:ext cx="80645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sk-SK" altLang="sk-SK" b="1">
                <a:latin typeface="Times New Roman" pitchFamily="18" charset="0"/>
                <a:cs typeface="Calibri" pitchFamily="34" charset="0"/>
              </a:rPr>
              <a:t>Cieľom personálnej činnosti</a:t>
            </a:r>
            <a:r>
              <a:rPr lang="sk-SK" altLang="sk-SK">
                <a:latin typeface="Times New Roman" pitchFamily="18" charset="0"/>
                <a:cs typeface="Calibri" pitchFamily="34" charset="0"/>
              </a:rPr>
              <a:t> je zabezpečiť pre podnik dostatočný počet zamestnancov vo vhodnej kvalifikačno-profesnej i vekovej štruktúre.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EF3F87-003C-4BEC-9B87-80B096AC3D1F}" type="slidenum">
              <a:rPr lang="sk-SK" altLang="sk-SK"/>
              <a:pPr/>
              <a:t>3</a:t>
            </a:fld>
            <a:endParaRPr lang="sk-SK" altLang="sk-SK"/>
          </a:p>
        </p:txBody>
      </p:sp>
      <p:sp>
        <p:nvSpPr>
          <p:cNvPr id="13315" name="BlokTextu 2"/>
          <p:cNvSpPr txBox="1">
            <a:spLocks noChangeArrowheads="1"/>
          </p:cNvSpPr>
          <p:nvPr/>
        </p:nvSpPr>
        <p:spPr bwMode="auto">
          <a:xfrm>
            <a:off x="468313" y="404813"/>
            <a:ext cx="64801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b="1"/>
              <a:t>1. Získavanie a výber zamestnancov</a:t>
            </a:r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</p:txBody>
      </p:sp>
      <p:grpSp>
        <p:nvGrpSpPr>
          <p:cNvPr id="13316" name="Skupina 3"/>
          <p:cNvGrpSpPr>
            <a:grpSpLocks/>
          </p:cNvGrpSpPr>
          <p:nvPr/>
        </p:nvGrpSpPr>
        <p:grpSpPr bwMode="auto">
          <a:xfrm>
            <a:off x="539750" y="1154113"/>
            <a:ext cx="5661025" cy="4291012"/>
            <a:chOff x="0" y="0"/>
            <a:chExt cx="3572512" cy="3279245"/>
          </a:xfrm>
        </p:grpSpPr>
        <p:grpSp>
          <p:nvGrpSpPr>
            <p:cNvPr id="13318" name="Skupina 4"/>
            <p:cNvGrpSpPr>
              <a:grpSpLocks/>
            </p:cNvGrpSpPr>
            <p:nvPr/>
          </p:nvGrpSpPr>
          <p:grpSpPr bwMode="auto">
            <a:xfrm>
              <a:off x="0" y="0"/>
              <a:ext cx="3572512" cy="3279245"/>
              <a:chOff x="9523" y="-57509"/>
              <a:chExt cx="3572513" cy="3279619"/>
            </a:xfrm>
          </p:grpSpPr>
          <p:sp>
            <p:nvSpPr>
              <p:cNvPr id="13325" name="AutoShape 17"/>
              <p:cNvSpPr>
                <a:spLocks noChangeArrowheads="1"/>
              </p:cNvSpPr>
              <p:nvPr/>
            </p:nvSpPr>
            <p:spPr bwMode="auto">
              <a:xfrm>
                <a:off x="38576" y="-57509"/>
                <a:ext cx="3543460" cy="333664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marL="227013" indent="-4603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</a:pPr>
                <a:r>
                  <a:rPr lang="sk-SK" altLang="sk-SK" sz="200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 </a:t>
                </a:r>
                <a:endParaRPr lang="sk-SK" altLang="sk-SK" sz="1200">
                  <a:solidFill>
                    <a:srgbClr val="000000"/>
                  </a:solidFill>
                  <a:latin typeface="Times New Roman" pitchFamily="18" charset="0"/>
                  <a:cs typeface="Calibri" pitchFamily="34" charset="0"/>
                </a:endParaRP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sk-SK" altLang="sk-SK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opis pracovného miesta - špecifikácia požiadaviek</a:t>
                </a:r>
              </a:p>
            </p:txBody>
          </p:sp>
          <p:sp>
            <p:nvSpPr>
              <p:cNvPr id="13326" name="AutoShape 17"/>
              <p:cNvSpPr>
                <a:spLocks noChangeArrowheads="1"/>
              </p:cNvSpPr>
              <p:nvPr/>
            </p:nvSpPr>
            <p:spPr bwMode="auto">
              <a:xfrm>
                <a:off x="38576" y="424181"/>
                <a:ext cx="3543460" cy="332451"/>
              </a:xfrm>
              <a:prstGeom prst="roundRect">
                <a:avLst>
                  <a:gd name="adj" fmla="val 4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marL="227013" indent="-4603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</a:pPr>
                <a:r>
                  <a:rPr lang="sk-SK" altLang="sk-SK" sz="200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 </a:t>
                </a:r>
                <a:endParaRPr lang="sk-SK" altLang="sk-SK" sz="1200">
                  <a:solidFill>
                    <a:srgbClr val="000000"/>
                  </a:solidFill>
                  <a:latin typeface="Times New Roman" pitchFamily="18" charset="0"/>
                  <a:cs typeface="Calibri" pitchFamily="34" charset="0"/>
                </a:endParaRP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sk-SK" altLang="sk-SK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oslovenie uchádzačov o zamestnanie </a:t>
                </a:r>
              </a:p>
            </p:txBody>
          </p:sp>
          <p:sp>
            <p:nvSpPr>
              <p:cNvPr id="13327" name="AutoShape 17"/>
              <p:cNvSpPr>
                <a:spLocks noChangeArrowheads="1"/>
              </p:cNvSpPr>
              <p:nvPr/>
            </p:nvSpPr>
            <p:spPr bwMode="auto">
              <a:xfrm>
                <a:off x="19541" y="904658"/>
                <a:ext cx="3543460" cy="333665"/>
              </a:xfrm>
              <a:prstGeom prst="roundRect">
                <a:avLst>
                  <a:gd name="adj" fmla="val 502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marL="227013" indent="-4603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</a:pPr>
                <a:r>
                  <a:rPr lang="sk-SK" altLang="sk-SK" sz="200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 </a:t>
                </a:r>
                <a:endParaRPr lang="sk-SK" altLang="sk-SK" sz="1200">
                  <a:solidFill>
                    <a:srgbClr val="000000"/>
                  </a:solidFill>
                  <a:latin typeface="Times New Roman" pitchFamily="18" charset="0"/>
                  <a:cs typeface="Calibri" pitchFamily="34" charset="0"/>
                </a:endParaRP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sk-SK" altLang="sk-SK">
                    <a:solidFill>
                      <a:srgbClr val="000000"/>
                    </a:solidFill>
                    <a:latin typeface="Times New Roman" pitchFamily="18" charset="0"/>
                    <a:cs typeface="Calibri" pitchFamily="34" charset="0"/>
                  </a:rPr>
                  <a:t>orientačný (predbežný) rozhovor</a:t>
                </a:r>
              </a:p>
            </p:txBody>
          </p:sp>
          <p:sp>
            <p:nvSpPr>
              <p:cNvPr id="15" name="AutoShape 17"/>
              <p:cNvSpPr>
                <a:spLocks noChangeArrowheads="1"/>
              </p:cNvSpPr>
              <p:nvPr/>
            </p:nvSpPr>
            <p:spPr bwMode="auto">
              <a:xfrm>
                <a:off x="9523" y="1381495"/>
                <a:ext cx="3543460" cy="332451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upright="1"/>
              <a:lstStyle/>
              <a:p>
                <a:pPr marL="227330" indent="-46990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2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endParaRPr lang="sk-SK" sz="12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227330" indent="-46990" algn="ctr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analýza dokumentov </a:t>
                </a:r>
              </a:p>
            </p:txBody>
          </p:sp>
          <p:sp>
            <p:nvSpPr>
              <p:cNvPr id="16" name="AutoShape 17"/>
              <p:cNvSpPr>
                <a:spLocks noChangeArrowheads="1"/>
              </p:cNvSpPr>
              <p:nvPr/>
            </p:nvSpPr>
            <p:spPr bwMode="auto">
              <a:xfrm>
                <a:off x="19541" y="1847412"/>
                <a:ext cx="3543460" cy="333664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upright="1"/>
              <a:lstStyle/>
              <a:p>
                <a:pPr marL="227330" indent="-46990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200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endParaRPr lang="sk-SK" sz="12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227330" indent="-46990" algn="ctr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testovanie</a:t>
                </a:r>
              </a:p>
            </p:txBody>
          </p:sp>
          <p:sp>
            <p:nvSpPr>
              <p:cNvPr id="17" name="AutoShape 17"/>
              <p:cNvSpPr>
                <a:spLocks noChangeArrowheads="1"/>
              </p:cNvSpPr>
              <p:nvPr/>
            </p:nvSpPr>
            <p:spPr bwMode="auto">
              <a:xfrm>
                <a:off x="9523" y="2888446"/>
                <a:ext cx="3543460" cy="333664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upright="1"/>
              <a:lstStyle/>
              <a:p>
                <a:pPr marL="227330" indent="-46990" algn="ctr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rozhodnutie o prijatí</a:t>
                </a:r>
              </a:p>
              <a:p>
                <a:pPr marL="227330" indent="-46990" eaLnBrk="1" fontAlgn="auto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kern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</a:p>
            </p:txBody>
          </p:sp>
        </p:grpSp>
        <p:cxnSp>
          <p:nvCxnSpPr>
            <p:cNvPr id="13319" name="Rovná spojovacia šípka 5"/>
            <p:cNvCxnSpPr>
              <a:cxnSpLocks noChangeShapeType="1"/>
            </p:cNvCxnSpPr>
            <p:nvPr/>
          </p:nvCxnSpPr>
          <p:spPr bwMode="auto">
            <a:xfrm>
              <a:off x="1790008" y="338051"/>
              <a:ext cx="0" cy="148763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0" name="Rovná spojovacia šípka 6"/>
            <p:cNvCxnSpPr>
              <a:cxnSpLocks noChangeShapeType="1"/>
            </p:cNvCxnSpPr>
            <p:nvPr/>
          </p:nvCxnSpPr>
          <p:spPr bwMode="auto">
            <a:xfrm>
              <a:off x="1790008" y="820189"/>
              <a:ext cx="0" cy="14859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1" name="Rovná spojovacia šípka 7"/>
            <p:cNvCxnSpPr>
              <a:cxnSpLocks noChangeShapeType="1"/>
            </p:cNvCxnSpPr>
            <p:nvPr/>
          </p:nvCxnSpPr>
          <p:spPr bwMode="auto">
            <a:xfrm>
              <a:off x="1790008" y="1302327"/>
              <a:ext cx="0" cy="14859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2" name="Rovná spojovacia šípka 8"/>
            <p:cNvCxnSpPr>
              <a:cxnSpLocks noChangeShapeType="1"/>
            </p:cNvCxnSpPr>
            <p:nvPr/>
          </p:nvCxnSpPr>
          <p:spPr bwMode="auto">
            <a:xfrm>
              <a:off x="1795549" y="1773382"/>
              <a:ext cx="0" cy="14859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Rovná spojovacia šípka 9"/>
            <p:cNvCxnSpPr>
              <a:cxnSpLocks noChangeShapeType="1"/>
            </p:cNvCxnSpPr>
            <p:nvPr/>
          </p:nvCxnSpPr>
          <p:spPr bwMode="auto">
            <a:xfrm>
              <a:off x="1823259" y="2249978"/>
              <a:ext cx="0" cy="14859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Rovná spojovacia šípka 10"/>
            <p:cNvCxnSpPr>
              <a:cxnSpLocks noChangeShapeType="1"/>
            </p:cNvCxnSpPr>
            <p:nvPr/>
          </p:nvCxnSpPr>
          <p:spPr bwMode="auto">
            <a:xfrm>
              <a:off x="1823259" y="2786066"/>
              <a:ext cx="0" cy="14859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539750" y="4344988"/>
            <a:ext cx="5630863" cy="439737"/>
          </a:xfrm>
          <a:prstGeom prst="roundRect">
            <a:avLst>
              <a:gd name="adj" fmla="val 212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upright="1"/>
          <a:lstStyle/>
          <a:p>
            <a:pPr marL="228600" algn="ctr">
              <a:lnSpc>
                <a:spcPct val="120000"/>
              </a:lnSpc>
              <a:spcAft>
                <a:spcPts val="600"/>
              </a:spcAft>
              <a:defRPr/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výberový rozhovor</a:t>
            </a:r>
          </a:p>
          <a:p>
            <a:pPr marL="227330" indent="-46990">
              <a:lnSpc>
                <a:spcPct val="120000"/>
              </a:lnSpc>
              <a:spcAft>
                <a:spcPts val="0"/>
              </a:spcAft>
              <a:defRPr/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42509A-50D1-43ED-81EE-31C4F46751F4}" type="slidenum">
              <a:rPr lang="sk-SK" altLang="sk-SK"/>
              <a:pPr/>
              <a:t>4</a:t>
            </a:fld>
            <a:endParaRPr lang="sk-SK" altLang="sk-SK"/>
          </a:p>
        </p:txBody>
      </p:sp>
      <p:sp>
        <p:nvSpPr>
          <p:cNvPr id="14339" name="BlokTextu 2"/>
          <p:cNvSpPr txBox="1">
            <a:spLocks noChangeArrowheads="1"/>
          </p:cNvSpPr>
          <p:nvPr/>
        </p:nvSpPr>
        <p:spPr bwMode="auto">
          <a:xfrm>
            <a:off x="468313" y="404813"/>
            <a:ext cx="64801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b="1"/>
              <a:t>2. Prijímanie zamestnancov</a:t>
            </a:r>
          </a:p>
          <a:p>
            <a:endParaRPr lang="sk-SK" altLang="sk-SK"/>
          </a:p>
          <a:p>
            <a:r>
              <a:rPr lang="sk-SK" altLang="sk-SK"/>
              <a:t>- príprava a uzavretie pracovnej zmluvy</a:t>
            </a:r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  <a:p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071269-283C-40C2-80BA-826864334F0D}" type="slidenum">
              <a:rPr lang="sk-SK" altLang="sk-SK"/>
              <a:pPr/>
              <a:t>5</a:t>
            </a:fld>
            <a:endParaRPr lang="sk-SK" altLang="sk-SK"/>
          </a:p>
        </p:txBody>
      </p:sp>
      <p:sp>
        <p:nvSpPr>
          <p:cNvPr id="3" name="BlokTextu 2"/>
          <p:cNvSpPr txBox="1"/>
          <p:nvPr/>
        </p:nvSpPr>
        <p:spPr>
          <a:xfrm>
            <a:off x="468313" y="404813"/>
            <a:ext cx="8496300" cy="735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b="1" dirty="0">
                <a:latin typeface="Arial" panose="020B0604020202020204" pitchFamily="34" charset="0"/>
              </a:rPr>
              <a:t>3. Personálna evidencia</a:t>
            </a:r>
          </a:p>
          <a:p>
            <a:pPr>
              <a:defRPr/>
            </a:pPr>
            <a:endParaRPr lang="sk-SK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pracovná zmluva, dohody o zmene pracovnej zmluvy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prihlásenie zamestnancov do Sociálnej poisťovne a príslušnej zdravotnej poisťovne,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potvrdenia o absolvovaní školení, lekárskej prehliadke,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evidencia osobných a iných údajov o zamestnancovi, vrátane údajov o jeho rodinných príslušníkoch, adresách, predchádzajúcich zamestnávateľoch, praxi, poberaných dôchodkoch, zmenenej pracovnej schopnosti a pod.,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sledovaním nárokov a čerpania dovolenky, sledovaním pracovného voľna v prípadoch prekážok na strane zamestnanca, nárokov na práceneschopnosť, ošetrovania člena rodiny,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evidenciou údajov slúžiacich na porovnanie znalostí, schopností, zručností zamestnanca vo vzťahu k požiadavkám stanoveným na pracovnom mieste,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evidenciou podkladov k štatistickým hláseniam,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Arial" panose="020B0604020202020204" pitchFamily="34" charset="0"/>
              </a:rPr>
              <a:t>atď.</a:t>
            </a:r>
          </a:p>
          <a:p>
            <a:pPr>
              <a:defRPr/>
            </a:pPr>
            <a:endParaRPr lang="sk-SK" b="1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  <a:p>
            <a:pPr>
              <a:defRPr/>
            </a:pPr>
            <a:endParaRPr lang="sk-SK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"/>
          <p:cNvGrpSpPr>
            <a:grpSpLocks/>
          </p:cNvGrpSpPr>
          <p:nvPr/>
        </p:nvGrpSpPr>
        <p:grpSpPr bwMode="auto">
          <a:xfrm>
            <a:off x="539750" y="1052513"/>
            <a:ext cx="8064500" cy="3960812"/>
            <a:chOff x="1872" y="4176"/>
            <a:chExt cx="7920" cy="3168"/>
          </a:xfrm>
        </p:grpSpPr>
        <p:grpSp>
          <p:nvGrpSpPr>
            <p:cNvPr id="16396" name="Group 5"/>
            <p:cNvGrpSpPr>
              <a:grpSpLocks/>
            </p:cNvGrpSpPr>
            <p:nvPr/>
          </p:nvGrpSpPr>
          <p:grpSpPr bwMode="auto">
            <a:xfrm>
              <a:off x="1872" y="4176"/>
              <a:ext cx="7920" cy="1680"/>
              <a:chOff x="1872" y="4176"/>
              <a:chExt cx="7920" cy="1680"/>
            </a:xfrm>
          </p:grpSpPr>
          <p:sp>
            <p:nvSpPr>
              <p:cNvPr id="16407" name="Text Box 6"/>
              <p:cNvSpPr txBox="1">
                <a:spLocks noChangeArrowheads="1"/>
              </p:cNvSpPr>
              <p:nvPr/>
            </p:nvSpPr>
            <p:spPr bwMode="auto">
              <a:xfrm>
                <a:off x="4320" y="4176"/>
                <a:ext cx="3024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sk-SK" altLang="sk-SK" sz="2000" b="1">
                    <a:latin typeface="Times New Roman" pitchFamily="18" charset="0"/>
                  </a:rPr>
                  <a:t>Sústava mzdových foriem </a:t>
                </a:r>
                <a:endParaRPr lang="sk-SK" altLang="sk-SK" sz="2000" b="1"/>
              </a:p>
            </p:txBody>
          </p:sp>
          <p:sp>
            <p:nvSpPr>
              <p:cNvPr id="16408" name="Text Box 7"/>
              <p:cNvSpPr txBox="1">
                <a:spLocks noChangeArrowheads="1"/>
              </p:cNvSpPr>
              <p:nvPr/>
            </p:nvSpPr>
            <p:spPr bwMode="auto">
              <a:xfrm>
                <a:off x="1872" y="5424"/>
                <a:ext cx="3024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sk-SK" altLang="sk-SK" sz="2000">
                    <a:latin typeface="Times New Roman" pitchFamily="18" charset="0"/>
                  </a:rPr>
                  <a:t>Základné mzdové formy</a:t>
                </a:r>
                <a:endParaRPr lang="sk-SK" altLang="sk-SK" sz="2000"/>
              </a:p>
            </p:txBody>
          </p:sp>
          <p:sp>
            <p:nvSpPr>
              <p:cNvPr id="16409" name="Text Box 8"/>
              <p:cNvSpPr txBox="1">
                <a:spLocks noChangeArrowheads="1"/>
              </p:cNvSpPr>
              <p:nvPr/>
            </p:nvSpPr>
            <p:spPr bwMode="auto">
              <a:xfrm>
                <a:off x="6624" y="5424"/>
                <a:ext cx="3168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sk-SK" altLang="sk-SK" sz="2000">
                    <a:latin typeface="Times New Roman" pitchFamily="18" charset="0"/>
                  </a:rPr>
                  <a:t>Doplnkové mzdové formy</a:t>
                </a:r>
                <a:endParaRPr lang="sk-SK" altLang="sk-SK" sz="2000"/>
              </a:p>
            </p:txBody>
          </p:sp>
          <p:sp>
            <p:nvSpPr>
              <p:cNvPr id="16410" name="Line 9"/>
              <p:cNvSpPr>
                <a:spLocks noChangeShapeType="1"/>
              </p:cNvSpPr>
              <p:nvPr/>
            </p:nvSpPr>
            <p:spPr bwMode="auto">
              <a:xfrm flipH="1">
                <a:off x="3600" y="4608"/>
                <a:ext cx="2016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11" name="Line 10"/>
              <p:cNvSpPr>
                <a:spLocks noChangeShapeType="1"/>
              </p:cNvSpPr>
              <p:nvPr/>
            </p:nvSpPr>
            <p:spPr bwMode="auto">
              <a:xfrm>
                <a:off x="5616" y="4608"/>
                <a:ext cx="2016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6397" name="Line 11"/>
            <p:cNvSpPr>
              <a:spLocks noChangeShapeType="1"/>
            </p:cNvSpPr>
            <p:nvPr/>
          </p:nvSpPr>
          <p:spPr bwMode="auto">
            <a:xfrm>
              <a:off x="2016" y="619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398" name="Line 12"/>
            <p:cNvSpPr>
              <a:spLocks noChangeShapeType="1"/>
            </p:cNvSpPr>
            <p:nvPr/>
          </p:nvSpPr>
          <p:spPr bwMode="auto">
            <a:xfrm>
              <a:off x="2016" y="648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399" name="Line 13"/>
            <p:cNvSpPr>
              <a:spLocks noChangeShapeType="1"/>
            </p:cNvSpPr>
            <p:nvPr/>
          </p:nvSpPr>
          <p:spPr bwMode="auto">
            <a:xfrm>
              <a:off x="2016" y="676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0" name="Line 14"/>
            <p:cNvSpPr>
              <a:spLocks noChangeShapeType="1"/>
            </p:cNvSpPr>
            <p:nvPr/>
          </p:nvSpPr>
          <p:spPr bwMode="auto">
            <a:xfrm>
              <a:off x="2016" y="5904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1" name="Line 15"/>
            <p:cNvSpPr>
              <a:spLocks noChangeShapeType="1"/>
            </p:cNvSpPr>
            <p:nvPr/>
          </p:nvSpPr>
          <p:spPr bwMode="auto">
            <a:xfrm>
              <a:off x="6624" y="705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2" name="Line 16"/>
            <p:cNvSpPr>
              <a:spLocks noChangeShapeType="1"/>
            </p:cNvSpPr>
            <p:nvPr/>
          </p:nvSpPr>
          <p:spPr bwMode="auto">
            <a:xfrm>
              <a:off x="6624" y="676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3" name="Line 17"/>
            <p:cNvSpPr>
              <a:spLocks noChangeShapeType="1"/>
            </p:cNvSpPr>
            <p:nvPr/>
          </p:nvSpPr>
          <p:spPr bwMode="auto">
            <a:xfrm>
              <a:off x="6624" y="648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4" name="Line 18"/>
            <p:cNvSpPr>
              <a:spLocks noChangeShapeType="1"/>
            </p:cNvSpPr>
            <p:nvPr/>
          </p:nvSpPr>
          <p:spPr bwMode="auto">
            <a:xfrm>
              <a:off x="6624" y="619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5" name="Line 19"/>
            <p:cNvSpPr>
              <a:spLocks noChangeShapeType="1"/>
            </p:cNvSpPr>
            <p:nvPr/>
          </p:nvSpPr>
          <p:spPr bwMode="auto">
            <a:xfrm>
              <a:off x="6624" y="734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6" name="Line 20"/>
            <p:cNvSpPr>
              <a:spLocks noChangeShapeType="1"/>
            </p:cNvSpPr>
            <p:nvPr/>
          </p:nvSpPr>
          <p:spPr bwMode="auto">
            <a:xfrm>
              <a:off x="6624" y="5904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387" name="Rectangle 21"/>
          <p:cNvSpPr>
            <a:spLocks noChangeArrowheads="1"/>
          </p:cNvSpPr>
          <p:nvPr/>
        </p:nvSpPr>
        <p:spPr bwMode="auto">
          <a:xfrm>
            <a:off x="-106363" y="1971675"/>
            <a:ext cx="9070976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  <a:p>
            <a:pPr algn="ctr" eaLnBrk="1" hangingPunct="1"/>
            <a:endParaRPr lang="sk-SK" altLang="sk-SK"/>
          </a:p>
        </p:txBody>
      </p:sp>
      <p:sp>
        <p:nvSpPr>
          <p:cNvPr id="16388" name="Text Box 22"/>
          <p:cNvSpPr txBox="1">
            <a:spLocks noChangeArrowheads="1"/>
          </p:cNvSpPr>
          <p:nvPr/>
        </p:nvSpPr>
        <p:spPr bwMode="auto">
          <a:xfrm>
            <a:off x="684213" y="260350"/>
            <a:ext cx="79914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4. Vypracovanie mzdového systému </a:t>
            </a:r>
          </a:p>
          <a:p>
            <a:pPr eaLnBrk="1" hangingPunct="1">
              <a:spcBef>
                <a:spcPct val="50000"/>
              </a:spcBef>
            </a:pPr>
            <a:endParaRPr lang="sk-SK" altLang="sk-SK" sz="3600" b="1"/>
          </a:p>
        </p:txBody>
      </p:sp>
      <p:cxnSp>
        <p:nvCxnSpPr>
          <p:cNvPr id="3" name="Rovná spojnica 2"/>
          <p:cNvCxnSpPr/>
          <p:nvPr/>
        </p:nvCxnSpPr>
        <p:spPr>
          <a:xfrm>
            <a:off x="684213" y="4292600"/>
            <a:ext cx="1587" cy="26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>
            <a:off x="684213" y="4652963"/>
            <a:ext cx="2936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Zástupný symbol čísla snímky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D6F8B3-C446-450A-915D-3ACB243515A9}" type="slidenum">
              <a:rPr lang="sk-SK" altLang="sk-SK" sz="1400"/>
              <a:pPr/>
              <a:t>6</a:t>
            </a:fld>
            <a:endParaRPr lang="sk-SK" altLang="sk-SK" sz="1400"/>
          </a:p>
        </p:txBody>
      </p:sp>
      <p:sp>
        <p:nvSpPr>
          <p:cNvPr id="16392" name="BlokTextu 6"/>
          <p:cNvSpPr txBox="1">
            <a:spLocks noChangeArrowheads="1"/>
          </p:cNvSpPr>
          <p:nvPr/>
        </p:nvSpPr>
        <p:spPr bwMode="auto">
          <a:xfrm>
            <a:off x="1006475" y="3360738"/>
            <a:ext cx="2944813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/>
              <a:t>časová mzda</a:t>
            </a:r>
          </a:p>
          <a:p>
            <a:endParaRPr lang="sk-SK" altLang="sk-SK" sz="600"/>
          </a:p>
          <a:p>
            <a:r>
              <a:rPr lang="sk-SK" altLang="sk-SK"/>
              <a:t>úkolová mzda</a:t>
            </a:r>
          </a:p>
          <a:p>
            <a:endParaRPr lang="sk-SK" altLang="sk-SK" sz="600"/>
          </a:p>
          <a:p>
            <a:r>
              <a:rPr lang="sk-SK" altLang="sk-SK"/>
              <a:t>podielová mzda</a:t>
            </a:r>
          </a:p>
          <a:p>
            <a:endParaRPr lang="sk-SK" altLang="sk-SK" sz="600"/>
          </a:p>
          <a:p>
            <a:r>
              <a:rPr lang="sk-SK" altLang="sk-SK"/>
              <a:t>kombinovaná mzda</a:t>
            </a:r>
          </a:p>
          <a:p>
            <a:endParaRPr lang="sk-SK" altLang="sk-SK" sz="600"/>
          </a:p>
          <a:p>
            <a:r>
              <a:rPr lang="sk-SK" altLang="sk-SK"/>
              <a:t>zmluvná mzda </a:t>
            </a:r>
          </a:p>
        </p:txBody>
      </p:sp>
      <p:cxnSp>
        <p:nvCxnSpPr>
          <p:cNvPr id="28" name="Rovná spojovacia šípka 27"/>
          <p:cNvCxnSpPr/>
          <p:nvPr/>
        </p:nvCxnSpPr>
        <p:spPr>
          <a:xfrm>
            <a:off x="685800" y="5013325"/>
            <a:ext cx="293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>
            <a:off x="684213" y="4508500"/>
            <a:ext cx="0" cy="504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BlokTextu 31"/>
          <p:cNvSpPr txBox="1">
            <a:spLocks noChangeArrowheads="1"/>
          </p:cNvSpPr>
          <p:nvPr/>
        </p:nvSpPr>
        <p:spPr bwMode="auto">
          <a:xfrm>
            <a:off x="5741988" y="3351213"/>
            <a:ext cx="30067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/>
              <a:t>prémie a odmeny </a:t>
            </a:r>
          </a:p>
          <a:p>
            <a:endParaRPr lang="sk-SK" altLang="sk-SK" sz="600"/>
          </a:p>
          <a:p>
            <a:r>
              <a:rPr lang="sk-SK" altLang="sk-SK"/>
              <a:t>osobné príplatky </a:t>
            </a:r>
          </a:p>
          <a:p>
            <a:endParaRPr lang="sk-SK" altLang="sk-SK" sz="600"/>
          </a:p>
          <a:p>
            <a:r>
              <a:rPr lang="sk-SK" altLang="sk-SK"/>
              <a:t>podiely na zisku </a:t>
            </a:r>
          </a:p>
          <a:p>
            <a:endParaRPr lang="sk-SK" altLang="sk-SK" sz="600"/>
          </a:p>
          <a:p>
            <a:r>
              <a:rPr lang="sk-SK" altLang="sk-SK"/>
              <a:t>mzdové zvýhodnenia </a:t>
            </a:r>
          </a:p>
          <a:p>
            <a:endParaRPr lang="sk-SK" altLang="sk-SK" sz="600"/>
          </a:p>
          <a:p>
            <a:r>
              <a:rPr lang="sk-SK" altLang="sk-SK"/>
              <a:t>iné podľa vnútorného mzdového predpisu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k-SK" altLang="sk-SK" b="1" i="1" smtClean="0"/>
              <a:t>1. výpočet hrubej mzdy</a:t>
            </a:r>
            <a:endParaRPr lang="sk-SK" altLang="sk-SK" smtClean="0"/>
          </a:p>
          <a:p>
            <a:pPr marL="609600" indent="-609600" eaLnBrk="1" hangingPunct="1">
              <a:buFontTx/>
              <a:buNone/>
            </a:pPr>
            <a:r>
              <a:rPr lang="sk-SK" altLang="sk-SK" smtClean="0"/>
              <a:t>  +  základná mzda</a:t>
            </a:r>
          </a:p>
          <a:p>
            <a:pPr marL="609600" indent="-609600" eaLnBrk="1" hangingPunct="1">
              <a:buFontTx/>
              <a:buNone/>
            </a:pPr>
            <a:r>
              <a:rPr lang="sk-SK" altLang="sk-SK" smtClean="0"/>
              <a:t>  +  prémie, odmeny, osobné príplatky</a:t>
            </a:r>
          </a:p>
          <a:p>
            <a:pPr marL="609600" indent="-609600" eaLnBrk="1" hangingPunct="1">
              <a:buFontTx/>
              <a:buNone/>
            </a:pPr>
            <a:r>
              <a:rPr lang="sk-SK" altLang="sk-SK" smtClean="0"/>
              <a:t>  + náhrady mzdy, doplatky k mzde</a:t>
            </a:r>
          </a:p>
          <a:p>
            <a:pPr marL="609600" indent="-609600" eaLnBrk="1" hangingPunct="1">
              <a:buFontTx/>
              <a:buNone/>
            </a:pPr>
            <a:r>
              <a:rPr lang="sk-SK" altLang="sk-SK" smtClean="0"/>
              <a:t>  + mzdové zvýhodnenia a mzdová kompenzácia</a:t>
            </a:r>
          </a:p>
          <a:p>
            <a:pPr marL="609600" indent="-609600" eaLnBrk="1" hangingPunct="1">
              <a:buFontTx/>
              <a:buNone/>
            </a:pPr>
            <a:r>
              <a:rPr lang="sk-SK" altLang="sk-SK" smtClean="0"/>
              <a:t> =  hrubá mzda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3600" smtClean="0"/>
              <a:t>Mzdové výpočty</a:t>
            </a:r>
          </a:p>
        </p:txBody>
      </p:sp>
      <p:sp>
        <p:nvSpPr>
          <p:cNvPr id="17412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5A08D9-103A-4173-9B2F-90CD85EC6388}" type="slidenum">
              <a:rPr lang="sk-SK" altLang="sk-SK" sz="1400"/>
              <a:pPr/>
              <a:t>7</a:t>
            </a:fld>
            <a:endParaRPr lang="sk-SK" altLang="sk-SK" sz="1400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611188" y="3933825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382165-84F9-4DF9-821F-83EC9816F185}" type="slidenum">
              <a:rPr lang="sk-SK" altLang="sk-SK" sz="1400"/>
              <a:pPr/>
              <a:t>8</a:t>
            </a:fld>
            <a:endParaRPr lang="sk-SK" altLang="sk-SK" sz="140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07950" y="549275"/>
          <a:ext cx="8578850" cy="53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920">
                  <a:extLst>
                    <a:ext uri="{9D8B030D-6E8A-4147-A177-3AD203B41FA5}"/>
                  </a:extLst>
                </a:gridCol>
                <a:gridCol w="5010930">
                  <a:extLst>
                    <a:ext uri="{9D8B030D-6E8A-4147-A177-3AD203B41FA5}"/>
                  </a:extLst>
                </a:gridCol>
              </a:tblGrid>
              <a:tr h="575511">
                <a:tc>
                  <a:txBody>
                    <a:bodyPr/>
                    <a:lstStyle/>
                    <a:p>
                      <a:pPr algn="ctr"/>
                      <a:endParaRPr lang="sk-SK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Druh mzdového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zvýhodnenia 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sk-SK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Výška mzdového zvýhodnenia 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  <a:tr h="730213">
                <a:tc>
                  <a:txBody>
                    <a:bodyPr/>
                    <a:lstStyle/>
                    <a:p>
                      <a:endParaRPr lang="sk-S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Za prácu nadčas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endParaRPr lang="sk-SK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25 % z priemerného zárobku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35 % z priemerného zárobku 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</a:rPr>
                        <a:t>rizikové práce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  <a:tr h="494012"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Za prácu vo sviatok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100 % z priemerného zárobku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  <a:tr h="883953"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Za nočnú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prácu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40 % minimálnej mzdy za hodinu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50 % minimálnej mzdy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za hodiny </a:t>
                      </a:r>
                      <a:r>
                        <a:rPr lang="sk-SK" sz="1600" baseline="0" dirty="0" smtClean="0">
                          <a:solidFill>
                            <a:schemeClr val="tx1"/>
                          </a:solidFill>
                        </a:rPr>
                        <a:t>rizikové práce</a:t>
                      </a:r>
                      <a:endParaRPr lang="sk-SK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  <a:tr h="1188780"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Za prácu v sobotu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50 % z minimálnej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mzdy za hodinu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45 % z minimálnej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mzdy za hodinu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pri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práci pravidelne vykonávanej v sobotu</a:t>
                      </a:r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  <a:tr h="1463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Za prácu v 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nedeľu</a:t>
                      </a:r>
                      <a:endParaRPr lang="sk-SK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100 % z minimálnej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mzdy za hodinu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90 % z minimálnej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mzdy za hodinu pri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práci pravidelne vykonávanej 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</a:rPr>
                        <a:t> nedeľu</a:t>
                      </a:r>
                    </a:p>
                  </a:txBody>
                  <a:tcPr marL="91451" marR="91451" marT="45710" marB="4571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-109538"/>
            <a:ext cx="802798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sk-SK" altLang="sk-SK" sz="3600" b="1" kern="0" dirty="0" smtClean="0"/>
              <a:t>Mzdové zvýhodnenia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CE5B14-542C-4579-9FB8-DA31B2512F14}" type="slidenum">
              <a:rPr lang="sk-SK" altLang="sk-SK" sz="1400"/>
              <a:pPr/>
              <a:t>9</a:t>
            </a:fld>
            <a:endParaRPr lang="sk-SK" altLang="sk-SK" sz="1400"/>
          </a:p>
        </p:txBody>
      </p:sp>
      <p:sp>
        <p:nvSpPr>
          <p:cNvPr id="19459" name="Obdĺžnik 4"/>
          <p:cNvSpPr>
            <a:spLocks noChangeArrowheads="1"/>
          </p:cNvSpPr>
          <p:nvPr/>
        </p:nvSpPr>
        <p:spPr bwMode="auto">
          <a:xfrm>
            <a:off x="323850" y="260350"/>
            <a:ext cx="83629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b="1"/>
              <a:t>Mzdová kompenzácia za sťažený výkon práce  - </a:t>
            </a:r>
            <a:r>
              <a:rPr lang="sk-SK" altLang="sk-SK"/>
              <a:t>20 % z minimálnej mzdy za hodinu </a:t>
            </a:r>
          </a:p>
          <a:p>
            <a:endParaRPr lang="sk-SK" altLang="sk-SK" b="1"/>
          </a:p>
          <a:p>
            <a:r>
              <a:rPr lang="sk-SK" altLang="sk-SK"/>
              <a:t>Sťažený výkon práce je v prostredí, v ktorom pôsobia</a:t>
            </a:r>
          </a:p>
          <a:p>
            <a:r>
              <a:rPr lang="sk-SK" altLang="sk-SK"/>
              <a:t>-  prach, </a:t>
            </a:r>
          </a:p>
          <a:p>
            <a:r>
              <a:rPr lang="sk-SK" altLang="sk-SK"/>
              <a:t>- chemické, fyzikálne (hluk, vibrácie, ionizujúce žiarenie) a biologické faktory,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tív1" id="{A14452CD-711B-49C7-9D33-8AB6D2EF6A74}" vid="{D0A1D32A-C8B1-41CD-9894-485407494C83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654</TotalTime>
  <Words>544</Words>
  <Application>Microsoft Office PowerPoint</Application>
  <PresentationFormat>Prezentácia na obrazovke (4:3)</PresentationFormat>
  <Paragraphs>212</Paragraphs>
  <Slides>18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0" baseType="lpstr">
      <vt:lpstr>Motív1</vt:lpstr>
      <vt:lpstr>Dokument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Mzdové výpočty</vt:lpstr>
      <vt:lpstr>Prezentácia programu PowerPoint</vt:lpstr>
      <vt:lpstr>Prezentácia programu PowerPoint</vt:lpstr>
      <vt:lpstr>Mzdové výpočty</vt:lpstr>
      <vt:lpstr>Mzdové výpočty</vt:lpstr>
      <vt:lpstr>Sadzba dane z príjmov FO </vt:lpstr>
      <vt:lpstr>Prezentácia programu PowerPoint</vt:lpstr>
      <vt:lpstr>Mzdové výpočty</vt:lpstr>
      <vt:lpstr>Mzdové výpočty</vt:lpstr>
      <vt:lpstr>Prezentácia programu PowerPoint</vt:lpstr>
      <vt:lpstr>Prezentácia programu PowerPoint</vt:lpstr>
      <vt:lpstr>Prezentácia programu PowerPoint</vt:lpstr>
    </vt:vector>
  </TitlesOfParts>
  <Company>fri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frb211ntbk</dc:creator>
  <cp:lastModifiedBy>zuzka</cp:lastModifiedBy>
  <cp:revision>62</cp:revision>
  <cp:lastPrinted>2016-04-25T07:54:57Z</cp:lastPrinted>
  <dcterms:created xsi:type="dcterms:W3CDTF">2006-11-09T12:42:42Z</dcterms:created>
  <dcterms:modified xsi:type="dcterms:W3CDTF">2020-03-23T09:51:37Z</dcterms:modified>
</cp:coreProperties>
</file>