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879" r:id="rId2"/>
  </p:sldMasterIdLst>
  <p:sldIdLst>
    <p:sldId id="298" r:id="rId3"/>
    <p:sldId id="256" r:id="rId4"/>
    <p:sldId id="290" r:id="rId5"/>
    <p:sldId id="292" r:id="rId6"/>
    <p:sldId id="293" r:id="rId7"/>
    <p:sldId id="294" r:id="rId8"/>
    <p:sldId id="295" r:id="rId9"/>
    <p:sldId id="296" r:id="rId10"/>
    <p:sldId id="297" r:id="rId11"/>
    <p:sldId id="257" r:id="rId12"/>
    <p:sldId id="259" r:id="rId13"/>
    <p:sldId id="258" r:id="rId14"/>
    <p:sldId id="260" r:id="rId15"/>
    <p:sldId id="271" r:id="rId16"/>
    <p:sldId id="261" r:id="rId17"/>
    <p:sldId id="277" r:id="rId18"/>
    <p:sldId id="262" r:id="rId19"/>
    <p:sldId id="278" r:id="rId20"/>
    <p:sldId id="272" r:id="rId21"/>
    <p:sldId id="273" r:id="rId22"/>
    <p:sldId id="263" r:id="rId23"/>
    <p:sldId id="279" r:id="rId24"/>
    <p:sldId id="280" r:id="rId25"/>
    <p:sldId id="282" r:id="rId26"/>
    <p:sldId id="275" r:id="rId27"/>
    <p:sldId id="291" r:id="rId28"/>
  </p:sldIdLst>
  <p:sldSz cx="9144000" cy="6858000" type="screen4x3"/>
  <p:notesSz cx="6813550" cy="9948863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1" d="100"/>
          <a:sy n="81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AF13E1-6187-464A-9143-D57338C3CA1C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FFE3-D50B-4B6C-9790-A6422AAADC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9899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9BF6-FFE9-4A4B-8EA7-4BE0394D9D4F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D063-ED03-4CE8-9D61-0E608819D10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510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7DE28ACD-A009-4B25-B260-BD49994C3793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AF727A-66B1-4E5A-AF28-FCF1882D149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69471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Voľná form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" name="Pravouhlý trojuho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Výlož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260EE4-89D4-4865-9CE1-D75F3C73E72B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E9A54E-B25B-4675-893B-399D89388B0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25650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8D0B5-9A6C-4C34-80E9-E95C819C147C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5701-FAD7-473F-A35D-56A2FB836E7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84985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D977-565A-43D4-BF7C-7770FC3AD0B9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0DC0-AEDA-4566-87ED-00A65DE266C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5545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F74CC-2923-4A29-ACA6-EADCCEA25B38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88E8-8D89-4EC3-9965-25E7561151F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8493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2A6015-3B7F-42DF-BA90-589E90B85312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2EDC-9B12-4CBB-B982-812595DE907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8257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Voľná forma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Voľná forma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Rovná spojnic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E936520-2DCD-4638-89BC-5B79D7D42490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4A4017-8AA0-498D-8E1F-5D752622930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428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141A-28D4-4357-814F-F569D91EA5B6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5F05-BDDE-462F-9761-BDFD8720B25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9461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Výlož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671278E8-16EB-4256-885B-2E515537B88A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3EEF5C-6032-4B9D-98C5-BDAE3C4D2C4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18161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E8EB720-8498-404B-B0FF-74BB3D522458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32BD82-387A-40FC-839A-FEF205100D9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1567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778C3B5A-9914-48E6-B104-3FFF21655853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419823-2DB1-4F46-B9E6-9EC9C695BC8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99952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6471EAAF-6ED9-48E9-A8F2-A1DB929844E1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64D589-8726-40A9-80CD-8CD5073E1C0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21267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27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2" name="Zástupný symbol dátumu 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C170EF8-604F-4AEA-9727-D322228953AB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14" name="Zástupný symbol päty 5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5" name="Zástupný symbol čísla snímky 6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</a:defRPr>
            </a:lvl1pPr>
          </a:lstStyle>
          <a:p>
            <a:pPr>
              <a:defRPr/>
            </a:pPr>
            <a:fld id="{1F325D6E-6208-4A7C-8A6F-48FFAD46FF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1" name="Voľná form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57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9E8DB64-075F-4D31-87B8-F962A06CB013}" type="datetimeFigureOut">
              <a:rPr lang="sk-SK"/>
              <a:pPr>
                <a:defRPr/>
              </a:pPr>
              <a:t>12.3.2019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A6845878-3CC7-49B0-8C5C-4DB0B4C9E58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1" r:id="rId2"/>
    <p:sldLayoutId id="2147483909" r:id="rId3"/>
    <p:sldLayoutId id="2147483910" r:id="rId4"/>
    <p:sldLayoutId id="2147483911" r:id="rId5"/>
    <p:sldLayoutId id="2147483912" r:id="rId6"/>
    <p:sldLayoutId id="2147483902" r:id="rId7"/>
    <p:sldLayoutId id="2147483913" r:id="rId8"/>
    <p:sldLayoutId id="2147483914" r:id="rId9"/>
    <p:sldLayoutId id="2147483903" r:id="rId10"/>
    <p:sldLayoutId id="21474839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Investovanie, dlhodobý majetok, financovanie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4. Prednáška</a:t>
            </a:r>
          </a:p>
          <a:p>
            <a:r>
              <a:rPr lang="sk-SK" dirty="0" smtClean="0"/>
              <a:t>Doc. Ing. Mária Ďurišová,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3325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sahu 2"/>
          <p:cNvSpPr>
            <a:spLocks noGrp="1"/>
          </p:cNvSpPr>
          <p:nvPr>
            <p:ph idx="4294967295"/>
          </p:nvPr>
        </p:nvSpPr>
        <p:spPr>
          <a:xfrm>
            <a:off x="0" y="-76200"/>
            <a:ext cx="9144000" cy="6096000"/>
          </a:xfrm>
        </p:spPr>
        <p:txBody>
          <a:bodyPr lIns="182880" tIns="91440"/>
          <a:lstStyle/>
          <a:p>
            <a:pPr algn="just">
              <a:buFont typeface="Wingdings" panose="05000000000000000000" pitchFamily="2" charset="2"/>
              <a:buNone/>
            </a:pPr>
            <a:r>
              <a:rPr lang="sk-SK" altLang="sk-SK" b="1" smtClean="0"/>
              <a:t>Neobežný majetok  = dlhodobý majetok</a:t>
            </a:r>
          </a:p>
          <a:p>
            <a:pPr algn="just">
              <a:buFont typeface="Wingdings" panose="05000000000000000000" pitchFamily="2" charset="2"/>
              <a:buNone/>
            </a:pPr>
            <a:endParaRPr lang="sk-SK" altLang="sk-SK" b="1" smtClean="0"/>
          </a:p>
          <a:p>
            <a:pPr algn="just">
              <a:buFont typeface="Wingdings" panose="05000000000000000000" pitchFamily="2" charset="2"/>
              <a:buNone/>
            </a:pPr>
            <a:r>
              <a:rPr lang="sk-SK" altLang="sk-SK" sz="2500" smtClean="0"/>
              <a:t>   majetok, ktorý sa opakovaným používaním opotrebováva a svoju hodnotu postupne prenáša do hodnoty vyrábaných výrobkov alebo do hodnoty poskytovaných služieb 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z="2500" smtClean="0"/>
          </a:p>
          <a:p>
            <a:pPr>
              <a:buFont typeface="Wingdings" panose="05000000000000000000" pitchFamily="2" charset="2"/>
              <a:buNone/>
            </a:pPr>
            <a:r>
              <a:rPr lang="sk-SK" altLang="sk-SK" sz="2500" smtClean="0"/>
              <a:t>   -štruktúra vyjadruje podiel skupín neobežného majetku na jeho celkovom objeme</a:t>
            </a:r>
            <a:endParaRPr lang="de-AT" altLang="sk-SK" sz="2500" smtClean="0"/>
          </a:p>
          <a:p>
            <a:pPr>
              <a:buFont typeface="Wingdings" panose="05000000000000000000" pitchFamily="2" charset="2"/>
              <a:buNone/>
            </a:pPr>
            <a:endParaRPr lang="sk-SK" altLang="sk-SK" sz="2500" smtClean="0"/>
          </a:p>
          <a:p>
            <a:pPr lvl="1"/>
            <a:r>
              <a:rPr lang="sk-SK" altLang="sk-SK" sz="2100" smtClean="0"/>
              <a:t>dlhodobý nehmotný majetok, </a:t>
            </a:r>
          </a:p>
          <a:p>
            <a:pPr lvl="1"/>
            <a:r>
              <a:rPr lang="sk-SK" altLang="sk-SK" sz="2100" smtClean="0"/>
              <a:t>dlhodobý hmotný majetok, </a:t>
            </a:r>
          </a:p>
          <a:p>
            <a:pPr lvl="1"/>
            <a:r>
              <a:rPr lang="sk-SK" altLang="sk-SK" sz="2100" smtClean="0"/>
              <a:t>dlhodobý finančný majetok.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sahu 2"/>
          <p:cNvSpPr>
            <a:spLocks noGrp="1"/>
          </p:cNvSpPr>
          <p:nvPr>
            <p:ph idx="4294967295"/>
          </p:nvPr>
        </p:nvSpPr>
        <p:spPr>
          <a:xfrm>
            <a:off x="228600" y="530225"/>
            <a:ext cx="8915400" cy="5641975"/>
          </a:xfrm>
        </p:spPr>
        <p:txBody>
          <a:bodyPr lIns="182880" tIns="91440"/>
          <a:lstStyle/>
          <a:p>
            <a:pPr>
              <a:buFont typeface="Wingdings" panose="05000000000000000000" pitchFamily="2" charset="2"/>
              <a:buNone/>
            </a:pPr>
            <a:r>
              <a:rPr lang="sk-SK" altLang="sk-SK" b="1" smtClean="0"/>
              <a:t>Dlhodobý nehmotný majetok 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b="1" smtClean="0"/>
          </a:p>
          <a:p>
            <a:r>
              <a:rPr lang="sk-SK" altLang="sk-SK" sz="2500" smtClean="0"/>
              <a:t>Je majetok nehmotnej podstaty,</a:t>
            </a:r>
          </a:p>
          <a:p>
            <a:r>
              <a:rPr lang="sk-SK" altLang="sk-SK" sz="2500" smtClean="0"/>
              <a:t>doba použiteľnosti je dlhšia ako 1 rok,</a:t>
            </a:r>
          </a:p>
          <a:p>
            <a:r>
              <a:rPr lang="sk-SK" altLang="sk-SK" sz="2500" smtClean="0"/>
              <a:t>minimálne ocenenie je </a:t>
            </a:r>
            <a:r>
              <a:rPr lang="sk-SK" altLang="sk-SK" sz="2500" b="1" smtClean="0"/>
              <a:t>2 400 </a:t>
            </a:r>
            <a:r>
              <a:rPr lang="sk-SK" altLang="sk-SK" sz="2500" smtClean="0"/>
              <a:t>€.</a:t>
            </a:r>
          </a:p>
          <a:p>
            <a:endParaRPr lang="sk-SK" altLang="sk-SK" sz="2500" smtClean="0"/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obsahu 2"/>
          <p:cNvSpPr>
            <a:spLocks noGrp="1"/>
          </p:cNvSpPr>
          <p:nvPr>
            <p:ph idx="4294967295"/>
          </p:nvPr>
        </p:nvSpPr>
        <p:spPr>
          <a:xfrm>
            <a:off x="152400" y="530225"/>
            <a:ext cx="8991600" cy="5641975"/>
          </a:xfrm>
        </p:spPr>
        <p:txBody>
          <a:bodyPr lIns="182880" tIns="91440"/>
          <a:lstStyle/>
          <a:p>
            <a:pPr algn="just">
              <a:buFont typeface="Wingdings" panose="05000000000000000000" pitchFamily="2" charset="2"/>
              <a:buNone/>
            </a:pPr>
            <a:r>
              <a:rPr lang="sk-SK" altLang="sk-SK" b="1" smtClean="0"/>
              <a:t>Dlhodobý hmotný majetok</a:t>
            </a:r>
          </a:p>
          <a:p>
            <a:pPr algn="just">
              <a:buFont typeface="Wingdings" panose="05000000000000000000" pitchFamily="2" charset="2"/>
              <a:buNone/>
            </a:pPr>
            <a:endParaRPr lang="sk-SK" altLang="sk-SK" b="1" smtClean="0"/>
          </a:p>
          <a:p>
            <a:pPr algn="just"/>
            <a:r>
              <a:rPr lang="sk-SK" altLang="sk-SK" sz="2500" smtClean="0"/>
              <a:t>pozemky, budovy, stavby, umelecké diela, zbierky a predmety z drahých kovov bez ohľadu na ich obstarávaciu cenu, pokiaľ nie sú dlhodobým finančným majetkom, </a:t>
            </a:r>
          </a:p>
          <a:p>
            <a:pPr algn="just"/>
            <a:endParaRPr lang="sk-SK" altLang="sk-SK" sz="2500" smtClean="0"/>
          </a:p>
          <a:p>
            <a:r>
              <a:rPr lang="sk-SK" altLang="sk-SK" sz="2500" smtClean="0"/>
              <a:t>samostatné hnuteľné veci, ktorých ocenenie je vyššie ako </a:t>
            </a:r>
            <a:r>
              <a:rPr lang="sk-SK" altLang="sk-SK" sz="2500" b="1" smtClean="0"/>
              <a:t>1 700 EUR</a:t>
            </a:r>
            <a:r>
              <a:rPr lang="sk-SK" altLang="sk-SK" sz="2500" smtClean="0"/>
              <a:t> a doba použiteľnosti je dlhšia ako jeden rok, </a:t>
            </a:r>
          </a:p>
          <a:p>
            <a:pPr algn="just">
              <a:buFont typeface="Wingdings" panose="05000000000000000000" pitchFamily="2" charset="2"/>
              <a:buNone/>
            </a:pPr>
            <a:endParaRPr lang="sk-SK" altLang="sk-SK" sz="2500" smtClean="0"/>
          </a:p>
          <a:p>
            <a:pPr algn="just"/>
            <a:r>
              <a:rPr lang="sk-SK" altLang="sk-SK" sz="2500" smtClean="0"/>
              <a:t>pestovateľské celky trvalých porastov, atď. </a:t>
            </a:r>
          </a:p>
          <a:p>
            <a:pPr algn="just">
              <a:buFont typeface="Wingdings" panose="05000000000000000000" pitchFamily="2" charset="2"/>
              <a:buNone/>
            </a:pPr>
            <a:endParaRPr lang="sk-SK" altLang="sk-SK" sz="2500" smtClean="0"/>
          </a:p>
          <a:p>
            <a:pPr algn="just">
              <a:buFont typeface="Wingdings" panose="05000000000000000000" pitchFamily="2" charset="2"/>
              <a:buNone/>
            </a:pPr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sahu 2"/>
          <p:cNvSpPr>
            <a:spLocks noGrp="1"/>
          </p:cNvSpPr>
          <p:nvPr>
            <p:ph idx="4294967295"/>
          </p:nvPr>
        </p:nvSpPr>
        <p:spPr>
          <a:xfrm>
            <a:off x="76200" y="228600"/>
            <a:ext cx="8991600" cy="5565775"/>
          </a:xfrm>
        </p:spPr>
        <p:txBody>
          <a:bodyPr lIns="182880" tIns="91440"/>
          <a:lstStyle/>
          <a:p>
            <a:pPr>
              <a:buFont typeface="Wingdings" panose="05000000000000000000" pitchFamily="2" charset="2"/>
              <a:buNone/>
            </a:pPr>
            <a:r>
              <a:rPr lang="sk-SK" altLang="sk-SK" b="1" smtClean="0"/>
              <a:t>Dlhodobý finančný majetok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b="1" smtClean="0"/>
          </a:p>
          <a:p>
            <a:r>
              <a:rPr lang="sk-SK" altLang="sk-SK" sz="2500" smtClean="0"/>
              <a:t>cenné papiere a vklady, ktoré sú vo vlastníctve podniku dlhšie ako 1 rok, </a:t>
            </a:r>
          </a:p>
          <a:p>
            <a:r>
              <a:rPr lang="sk-SK" altLang="sk-SK" sz="2500" smtClean="0"/>
              <a:t>pôžičky s dobou splatnosti dlhšou ako jeden rok, </a:t>
            </a:r>
          </a:p>
          <a:p>
            <a:r>
              <a:rPr lang="sk-SK" altLang="sk-SK" sz="2500" smtClean="0"/>
              <a:t>nehnuteľnosti, umelecké diela, zbierky a predmety z drahých kovov, ktoré podnik nakupuje z dôvodu uloženia voľných peňažných prostriedkov do majetku. 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>
          <a:xfrm>
            <a:off x="152400" y="298450"/>
            <a:ext cx="8991600" cy="1144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altLang="sk-SK" sz="2800" dirty="0" smtClean="0">
                <a:solidFill>
                  <a:schemeClr val="tx1"/>
                </a:solidFill>
                <a:latin typeface="Verdana" panose="020B0604030504040204" pitchFamily="34" charset="0"/>
              </a:rPr>
              <a:t>Životný cyklus dlhodobého hmotného majetku</a:t>
            </a:r>
            <a:r>
              <a:rPr lang="sk-SK" altLang="sk-SK" sz="3200" dirty="0" smtClean="0"/>
              <a:t/>
            </a:r>
            <a:br>
              <a:rPr lang="sk-SK" altLang="sk-SK" sz="3200" dirty="0" smtClean="0"/>
            </a:br>
            <a:endParaRPr lang="sk-SK" altLang="sk-SK" sz="3200" dirty="0" smtClean="0"/>
          </a:p>
        </p:txBody>
      </p:sp>
      <p:sp>
        <p:nvSpPr>
          <p:cNvPr id="25603" name="Zástupný symbol obsahu 2"/>
          <p:cNvSpPr>
            <a:spLocks noGrp="1"/>
          </p:cNvSpPr>
          <p:nvPr>
            <p:ph idx="4294967295"/>
          </p:nvPr>
        </p:nvSpPr>
        <p:spPr>
          <a:xfrm>
            <a:off x="152400" y="1295400"/>
            <a:ext cx="8991600" cy="4114800"/>
          </a:xfrm>
        </p:spPr>
        <p:txBody>
          <a:bodyPr lIns="182880" tIns="91440"/>
          <a:lstStyle/>
          <a:p>
            <a:pPr>
              <a:buFont typeface="Wingdings" panose="05000000000000000000" pitchFamily="2" charset="2"/>
              <a:buNone/>
            </a:pPr>
            <a:r>
              <a:rPr lang="sk-SK" altLang="sk-SK" smtClean="0"/>
              <a:t>- Obstarávanie</a:t>
            </a:r>
          </a:p>
          <a:p>
            <a:pPr>
              <a:buFontTx/>
              <a:buChar char="-"/>
            </a:pPr>
            <a:endParaRPr lang="sk-SK" altLang="sk-SK" smtClean="0"/>
          </a:p>
          <a:p>
            <a:pPr>
              <a:buFontTx/>
              <a:buChar char="-"/>
            </a:pPr>
            <a:r>
              <a:rPr lang="sk-SK" altLang="sk-SK" smtClean="0"/>
              <a:t>Zaradenie do používania</a:t>
            </a:r>
          </a:p>
          <a:p>
            <a:pPr>
              <a:buFontTx/>
              <a:buChar char="-"/>
            </a:pPr>
            <a:endParaRPr lang="sk-SK" altLang="sk-SK" smtClean="0"/>
          </a:p>
          <a:p>
            <a:pPr>
              <a:buFontTx/>
              <a:buChar char="-"/>
            </a:pPr>
            <a:r>
              <a:rPr lang="sk-SK" altLang="sk-SK" smtClean="0"/>
              <a:t>Používanie, odpisovanie</a:t>
            </a:r>
          </a:p>
          <a:p>
            <a:pPr>
              <a:buFontTx/>
              <a:buChar char="-"/>
            </a:pPr>
            <a:endParaRPr lang="sk-SK" altLang="sk-SK" smtClean="0"/>
          </a:p>
          <a:p>
            <a:pPr>
              <a:buFontTx/>
              <a:buChar char="-"/>
            </a:pPr>
            <a:r>
              <a:rPr lang="sk-SK" altLang="sk-SK" smtClean="0"/>
              <a:t>Vyradenie z používania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obsahu 2"/>
          <p:cNvSpPr>
            <a:spLocks noGrp="1"/>
          </p:cNvSpPr>
          <p:nvPr>
            <p:ph idx="4294967295"/>
          </p:nvPr>
        </p:nvSpPr>
        <p:spPr>
          <a:xfrm>
            <a:off x="228600" y="228600"/>
            <a:ext cx="7620000" cy="5794375"/>
          </a:xfrm>
        </p:spPr>
        <p:txBody>
          <a:bodyPr lIns="182880" tIns="91440"/>
          <a:lstStyle/>
          <a:p>
            <a:pPr>
              <a:buFont typeface="Wingdings" panose="05000000000000000000" pitchFamily="2" charset="2"/>
              <a:buNone/>
            </a:pPr>
            <a:r>
              <a:rPr lang="sk-SK" altLang="sk-SK" b="1" smtClean="0"/>
              <a:t>Obstarávanie majetku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b="1" smtClean="0"/>
          </a:p>
          <a:p>
            <a:r>
              <a:rPr lang="sk-SK" altLang="sk-SK" sz="2500" smtClean="0"/>
              <a:t>kúpou, </a:t>
            </a:r>
          </a:p>
          <a:p>
            <a:r>
              <a:rPr lang="sk-SK" altLang="sk-SK" sz="2500" smtClean="0"/>
              <a:t>vytvorením vlastnou činnosťou, </a:t>
            </a:r>
          </a:p>
          <a:p>
            <a:r>
              <a:rPr lang="sk-SK" altLang="sk-SK" sz="2500" smtClean="0"/>
              <a:t>nadobudnutím na základe nájomnej zmluvy s dojednaným právom kúpy najatej veci, </a:t>
            </a:r>
          </a:p>
          <a:p>
            <a:r>
              <a:rPr lang="sk-SK" altLang="sk-SK" sz="2500" smtClean="0"/>
              <a:t>preradením z osobného používania do podnikania, </a:t>
            </a:r>
          </a:p>
          <a:p>
            <a:r>
              <a:rPr lang="sk-SK" altLang="sk-SK" sz="2500" smtClean="0"/>
              <a:t>darovaním,</a:t>
            </a:r>
          </a:p>
          <a:p>
            <a:r>
              <a:rPr lang="sk-SK" altLang="sk-SK" sz="2500" smtClean="0"/>
              <a:t>získaním práv na výsledky duševnej tvorivej činnosti.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304800"/>
          <a:ext cx="8293100" cy="537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Dokument" r:id="rId3" imgW="5860851" imgH="3798998" progId="Word.Document.8">
                  <p:embed/>
                </p:oleObj>
              </mc:Choice>
              <mc:Fallback>
                <p:oleObj name="Dokument" r:id="rId3" imgW="5860851" imgH="3798998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293100" cy="537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obsahu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7313613" cy="4114800"/>
          </a:xfrm>
        </p:spPr>
        <p:txBody>
          <a:bodyPr lIns="182880" tIns="91440"/>
          <a:lstStyle/>
          <a:p>
            <a:pPr>
              <a:buFont typeface="Wingdings" panose="05000000000000000000" pitchFamily="2" charset="2"/>
              <a:buNone/>
            </a:pPr>
            <a:endParaRPr lang="sk-SK" altLang="sk-SK" b="1" smtClean="0"/>
          </a:p>
          <a:p>
            <a:r>
              <a:rPr lang="sk-SK" altLang="sk-SK" sz="2500" smtClean="0"/>
              <a:t>obstarávacia cena, </a:t>
            </a:r>
          </a:p>
          <a:p>
            <a:r>
              <a:rPr lang="sk-SK" altLang="sk-SK" sz="2500" smtClean="0"/>
              <a:t>cena vlastných nákladov, </a:t>
            </a:r>
          </a:p>
          <a:p>
            <a:r>
              <a:rPr lang="sk-SK" altLang="sk-SK" sz="2500" smtClean="0"/>
              <a:t>reálna hodnota.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09600" y="304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800" b="1">
                <a:latin typeface="Verdana" panose="020B0604030504040204" pitchFamily="34" charset="0"/>
              </a:rPr>
              <a:t>Oceňovanie majetku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výšku aktív podniku,</a:t>
            </a:r>
          </a:p>
          <a:p>
            <a:r>
              <a:rPr lang="sk-SK" altLang="sk-SK" smtClean="0"/>
              <a:t>stav vykazovanej majetkovej a finančnej štruktúry podniku,</a:t>
            </a:r>
          </a:p>
          <a:p>
            <a:r>
              <a:rPr lang="sk-SK" altLang="sk-SK" smtClean="0"/>
              <a:t>náklady podniku a tým aj výšku účtovného výsledku hospodárenia.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2600" dirty="0" smtClean="0">
                <a:solidFill>
                  <a:schemeClr val="tx1"/>
                </a:solidFill>
              </a:rPr>
              <a:t>Spôsob a výška ocenenia dlhodobého majetku ovplyvňuje:</a:t>
            </a:r>
            <a:r>
              <a:rPr lang="sk-SK" altLang="sk-SK" sz="28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obsahu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7313613" cy="4114800"/>
          </a:xfrm>
        </p:spPr>
        <p:txBody>
          <a:bodyPr lIns="182880" tIns="91440"/>
          <a:lstStyle/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  <a:p>
            <a:pPr>
              <a:buFontTx/>
              <a:buChar char="-"/>
            </a:pPr>
            <a:r>
              <a:rPr lang="sk-SK" altLang="sk-SK" smtClean="0"/>
              <a:t>Zápis o zaradení DM do používania</a:t>
            </a:r>
          </a:p>
          <a:p>
            <a:pPr>
              <a:buFontTx/>
              <a:buChar char="-"/>
            </a:pPr>
            <a:endParaRPr lang="sk-SK" altLang="sk-SK" smtClean="0"/>
          </a:p>
          <a:p>
            <a:pPr>
              <a:buFontTx/>
              <a:buChar char="-"/>
            </a:pPr>
            <a:r>
              <a:rPr lang="sk-SK" altLang="sk-SK" smtClean="0"/>
              <a:t>Inventárna karta 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304800" y="381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 b="1">
                <a:latin typeface="Verdana" panose="020B0604030504040204" pitchFamily="34" charset="0"/>
              </a:rPr>
              <a:t>Zaradenie do používania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7200" y="152400"/>
            <a:ext cx="7772400" cy="2136775"/>
          </a:xfrm>
        </p:spPr>
        <p:txBody>
          <a:bodyPr lIns="45720" rIns="45720"/>
          <a:lstStyle/>
          <a:p>
            <a:pPr algn="ctr">
              <a:defRPr/>
            </a:pPr>
            <a:r>
              <a:rPr lang="sk-SK" sz="4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sk-SK" sz="45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33400" y="2514600"/>
            <a:ext cx="78486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2400" dirty="0"/>
              <a:t>Literatúra: Podniková ekonomika </a:t>
            </a:r>
          </a:p>
          <a:p>
            <a:pPr marL="285750" indent="-285750">
              <a:buFontTx/>
              <a:buChar char="-"/>
              <a:defRPr/>
            </a:pPr>
            <a:r>
              <a:rPr lang="sk-SK" sz="2400" dirty="0"/>
              <a:t>Investovanie a dlhodobý majetok s.  -155 -176</a:t>
            </a:r>
          </a:p>
          <a:p>
            <a:pPr marL="285750" indent="-285750">
              <a:buFontTx/>
              <a:buChar char="-"/>
              <a:defRPr/>
            </a:pPr>
            <a:r>
              <a:rPr lang="sk-SK" sz="2400" dirty="0"/>
              <a:t>Financovanie s. 123-138</a:t>
            </a:r>
          </a:p>
          <a:p>
            <a:pPr marL="109545">
              <a:defRPr/>
            </a:pPr>
            <a:endParaRPr lang="sk-SK" sz="2400" dirty="0"/>
          </a:p>
          <a:p>
            <a:pPr>
              <a:defRPr/>
            </a:pPr>
            <a:endParaRPr lang="sk-SK" sz="2400" b="1" dirty="0"/>
          </a:p>
          <a:p>
            <a:pPr>
              <a:defRPr/>
            </a:pP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altLang="sk-SK" sz="2800" smtClean="0">
                <a:solidFill>
                  <a:schemeClr val="tx1"/>
                </a:solidFill>
              </a:rPr>
              <a:t/>
            </a:r>
            <a:br>
              <a:rPr lang="sk-SK" altLang="sk-SK" sz="2800" smtClean="0">
                <a:solidFill>
                  <a:schemeClr val="tx1"/>
                </a:solidFill>
              </a:rPr>
            </a:br>
            <a:r>
              <a:rPr lang="sk-SK" altLang="sk-SK" sz="3200" smtClean="0"/>
              <a:t/>
            </a:r>
            <a:br>
              <a:rPr lang="sk-SK" altLang="sk-SK" sz="3200" smtClean="0"/>
            </a:br>
            <a:endParaRPr lang="sk-SK" altLang="sk-SK" sz="3200" smtClean="0"/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0" y="231775"/>
            <a:ext cx="85709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>
                <a:latin typeface="Verdana" panose="020B0604030504040204" pitchFamily="34" charset="0"/>
              </a:rPr>
              <a:t>Používanie a odpisovanie dlhodobého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>
                <a:latin typeface="Verdana" panose="020B0604030504040204" pitchFamily="34" charset="0"/>
              </a:rPr>
              <a:t>hmotného a nehmotného majetku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762000" y="1447800"/>
            <a:ext cx="6324600" cy="251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sk-SK" altLang="sk-SK" sz="1800">
                <a:latin typeface="Arial" panose="020B0604020202020204" pitchFamily="34" charset="0"/>
              </a:rPr>
              <a:t> </a:t>
            </a:r>
            <a:r>
              <a:rPr lang="sk-SK" altLang="sk-SK" sz="2400">
                <a:latin typeface="Arial" panose="020B0604020202020204" pitchFamily="34" charset="0"/>
              </a:rPr>
              <a:t>Opotrebenie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sk-SK" altLang="sk-SK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sk-SK" altLang="sk-SK" sz="2400">
                <a:latin typeface="Arial" panose="020B0604020202020204" pitchFamily="34" charset="0"/>
              </a:rPr>
              <a:t>  Odpis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sk-SK" altLang="sk-SK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sk-SK" altLang="sk-SK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5"/>
          <p:cNvGrpSpPr>
            <a:grpSpLocks/>
          </p:cNvGrpSpPr>
          <p:nvPr/>
        </p:nvGrpSpPr>
        <p:grpSpPr bwMode="auto">
          <a:xfrm>
            <a:off x="1143000" y="838200"/>
            <a:ext cx="6705600" cy="4953000"/>
            <a:chOff x="3331" y="5717"/>
            <a:chExt cx="5148" cy="2340"/>
          </a:xfrm>
        </p:grpSpPr>
        <p:sp>
          <p:nvSpPr>
            <p:cNvPr id="32771" name="Text Box 6"/>
            <p:cNvSpPr txBox="1">
              <a:spLocks noChangeArrowheads="1"/>
            </p:cNvSpPr>
            <p:nvPr/>
          </p:nvSpPr>
          <p:spPr bwMode="auto">
            <a:xfrm>
              <a:off x="6031" y="6797"/>
              <a:ext cx="2448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 b="1">
                  <a:latin typeface="Verdana" panose="020B0604030504040204" pitchFamily="34" charset="0"/>
                </a:rPr>
                <a:t>ÚČTOVNÉ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2400" b="1">
                <a:latin typeface="Verdana" panose="020B0604030504040204" pitchFamily="34" charset="0"/>
              </a:endParaRPr>
            </a:p>
            <a:p>
              <a:pPr lvl="1" algn="just" eaLnBrk="1" hangingPunct="1">
                <a:spcBef>
                  <a:spcPct val="0"/>
                </a:spcBef>
                <a:buClrTx/>
                <a:buFont typeface="Times New Roman" panose="02020603050405020304" pitchFamily="18" charset="0"/>
                <a:buChar char="-"/>
              </a:pPr>
              <a:r>
                <a:rPr lang="sk-SK" altLang="sk-SK" sz="2400">
                  <a:latin typeface="Verdana" panose="020B0604030504040204" pitchFamily="34" charset="0"/>
                </a:rPr>
                <a:t> lineárne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None/>
              </a:pPr>
              <a:r>
                <a:rPr lang="sk-SK" altLang="sk-SK" sz="2400">
                  <a:latin typeface="Verdana" panose="020B0604030504040204" pitchFamily="34" charset="0"/>
                </a:rPr>
                <a:t>    - výkonové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None/>
              </a:pPr>
              <a:r>
                <a:rPr lang="sk-SK" altLang="sk-SK" sz="2400">
                  <a:latin typeface="Verdana" panose="020B0604030504040204" pitchFamily="34" charset="0"/>
                </a:rPr>
                <a:t>    - ďalšie metódy</a:t>
              </a:r>
            </a:p>
          </p:txBody>
        </p:sp>
        <p:sp>
          <p:nvSpPr>
            <p:cNvPr id="32772" name="Text Box 7"/>
            <p:cNvSpPr txBox="1">
              <a:spLocks noChangeArrowheads="1"/>
            </p:cNvSpPr>
            <p:nvPr/>
          </p:nvSpPr>
          <p:spPr bwMode="auto">
            <a:xfrm>
              <a:off x="3331" y="6797"/>
              <a:ext cx="2448" cy="12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 b="1">
                  <a:latin typeface="Verdana" panose="020B0604030504040204" pitchFamily="34" charset="0"/>
                </a:rPr>
                <a:t>DAŇOVÉ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2400" b="1">
                <a:latin typeface="Verdana" panose="020B0604030504040204" pitchFamily="34" charset="0"/>
              </a:endParaRPr>
            </a:p>
            <a:p>
              <a:pPr lvl="1" algn="just" eaLnBrk="1" hangingPunct="1">
                <a:spcBef>
                  <a:spcPct val="0"/>
                </a:spcBef>
                <a:buClrTx/>
                <a:buFont typeface="Times New Roman" panose="02020603050405020304" pitchFamily="18" charset="0"/>
                <a:buChar char="-"/>
              </a:pPr>
              <a:r>
                <a:rPr lang="sk-SK" altLang="sk-SK" sz="2400">
                  <a:latin typeface="Verdana" panose="020B0604030504040204" pitchFamily="34" charset="0"/>
                </a:rPr>
                <a:t> rovnomerné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None/>
              </a:pPr>
              <a:r>
                <a:rPr lang="sk-SK" altLang="sk-SK" sz="2400">
                  <a:latin typeface="Verdana" panose="020B0604030504040204" pitchFamily="34" charset="0"/>
                </a:rPr>
                <a:t>    - zrýchlené</a:t>
              </a:r>
            </a:p>
          </p:txBody>
        </p:sp>
        <p:sp>
          <p:nvSpPr>
            <p:cNvPr id="32773" name="AutoShape 8"/>
            <p:cNvSpPr>
              <a:spLocks noChangeArrowheads="1"/>
            </p:cNvSpPr>
            <p:nvPr/>
          </p:nvSpPr>
          <p:spPr bwMode="auto">
            <a:xfrm>
              <a:off x="4231" y="5717"/>
              <a:ext cx="3420" cy="1080"/>
            </a:xfrm>
            <a:prstGeom prst="downArrowCallout">
              <a:avLst>
                <a:gd name="adj1" fmla="val 79167"/>
                <a:gd name="adj2" fmla="val 87494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 b="1">
                  <a:latin typeface="Verdana" panose="020B0604030504040204" pitchFamily="34" charset="0"/>
                </a:rPr>
                <a:t>DRUHY ODPISOV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24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latin typeface="Verdana" panose="020B0604030504040204" pitchFamily="34" charset="0"/>
                </a:rPr>
                <a:t>        metóda výpočtu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3200" smtClean="0">
                <a:solidFill>
                  <a:schemeClr val="tx1"/>
                </a:solidFill>
              </a:rPr>
              <a:t>Postup určenia odpisov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685800" y="1425575"/>
            <a:ext cx="6553200" cy="4156075"/>
            <a:chOff x="4608" y="3888"/>
            <a:chExt cx="3888" cy="3024"/>
          </a:xfrm>
        </p:grpSpPr>
        <p:sp>
          <p:nvSpPr>
            <p:cNvPr id="33796" name="Text Box 5"/>
            <p:cNvSpPr txBox="1">
              <a:spLocks noChangeArrowheads="1"/>
            </p:cNvSpPr>
            <p:nvPr/>
          </p:nvSpPr>
          <p:spPr bwMode="auto">
            <a:xfrm>
              <a:off x="4608" y="3888"/>
              <a:ext cx="388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latin typeface="Verdana" panose="020B0604030504040204" pitchFamily="34" charset="0"/>
                </a:rPr>
                <a:t>1. </a:t>
              </a:r>
              <a:r>
                <a:rPr lang="sk-SK" altLang="sk-SK" sz="2200">
                  <a:latin typeface="Verdana" panose="020B0604030504040204" pitchFamily="34" charset="0"/>
                </a:rPr>
                <a:t>Zaradenie majetku do odpisových skupín</a:t>
              </a:r>
            </a:p>
          </p:txBody>
        </p:sp>
        <p:sp>
          <p:nvSpPr>
            <p:cNvPr id="33797" name="Text Box 6"/>
            <p:cNvSpPr txBox="1">
              <a:spLocks noChangeArrowheads="1"/>
            </p:cNvSpPr>
            <p:nvPr/>
          </p:nvSpPr>
          <p:spPr bwMode="auto">
            <a:xfrm>
              <a:off x="4608" y="6480"/>
              <a:ext cx="388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200">
                  <a:latin typeface="Verdana" panose="020B0604030504040204" pitchFamily="34" charset="0"/>
                </a:rPr>
                <a:t>4. Výpočet odpisov</a:t>
              </a:r>
            </a:p>
          </p:txBody>
        </p:sp>
        <p:sp>
          <p:nvSpPr>
            <p:cNvPr id="33798" name="Text Box 7"/>
            <p:cNvSpPr txBox="1">
              <a:spLocks noChangeArrowheads="1"/>
            </p:cNvSpPr>
            <p:nvPr/>
          </p:nvSpPr>
          <p:spPr bwMode="auto">
            <a:xfrm>
              <a:off x="4608" y="5616"/>
              <a:ext cx="388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200">
                  <a:latin typeface="Verdana" panose="020B0604030504040204" pitchFamily="34" charset="0"/>
                </a:rPr>
                <a:t>3. Výber metódy odpisovania</a:t>
              </a:r>
            </a:p>
          </p:txBody>
        </p:sp>
        <p:sp>
          <p:nvSpPr>
            <p:cNvPr id="33799" name="Text Box 8"/>
            <p:cNvSpPr txBox="1">
              <a:spLocks noChangeArrowheads="1"/>
            </p:cNvSpPr>
            <p:nvPr/>
          </p:nvSpPr>
          <p:spPr bwMode="auto">
            <a:xfrm>
              <a:off x="4608" y="4752"/>
              <a:ext cx="388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200">
                  <a:latin typeface="Verdana" panose="020B0604030504040204" pitchFamily="34" charset="0"/>
                </a:rPr>
                <a:t>2. Určenie vstupnej ceny</a:t>
              </a:r>
            </a:p>
          </p:txBody>
        </p:sp>
        <p:sp>
          <p:nvSpPr>
            <p:cNvPr id="33800" name="Line 9"/>
            <p:cNvSpPr>
              <a:spLocks noChangeShapeType="1"/>
            </p:cNvSpPr>
            <p:nvPr/>
          </p:nvSpPr>
          <p:spPr bwMode="auto">
            <a:xfrm>
              <a:off x="6480" y="432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3801" name="Line 10"/>
            <p:cNvSpPr>
              <a:spLocks noChangeShapeType="1"/>
            </p:cNvSpPr>
            <p:nvPr/>
          </p:nvSpPr>
          <p:spPr bwMode="auto">
            <a:xfrm>
              <a:off x="6480" y="518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3802" name="Line 11"/>
            <p:cNvSpPr>
              <a:spLocks noChangeShapeType="1"/>
            </p:cNvSpPr>
            <p:nvPr/>
          </p:nvSpPr>
          <p:spPr bwMode="auto">
            <a:xfrm>
              <a:off x="6480" y="60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990600" y="76200"/>
          <a:ext cx="5638800" cy="3048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6758"/>
                <a:gridCol w="2742042"/>
              </a:tblGrid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Odpisová skupina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Doba odpisovania </a:t>
                      </a:r>
                      <a:endParaRPr lang="sk-SK" sz="2000" b="1" dirty="0">
                        <a:solidFill>
                          <a:srgbClr val="4F81BD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 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4 roky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6 rokov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3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8 rokov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</a:t>
                      </a:r>
                      <a:endParaRPr lang="sk-SK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12 rokov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5</a:t>
                      </a:r>
                      <a:endParaRPr lang="sk-SK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20 rokov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6</a:t>
                      </a:r>
                      <a:endParaRPr lang="sk-SK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40 rokov </a:t>
                      </a:r>
                      <a:endParaRPr lang="sk-SK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685800" y="3505200"/>
          <a:ext cx="6858000" cy="2971801"/>
        </p:xfrm>
        <a:graphic>
          <a:graphicData uri="http://schemas.openxmlformats.org/drawingml/2006/table">
            <a:tbl>
              <a:tblPr/>
              <a:tblGrid>
                <a:gridCol w="1412875"/>
                <a:gridCol w="1727200"/>
                <a:gridCol w="2012950"/>
                <a:gridCol w="1704975"/>
              </a:tblGrid>
              <a:tr h="5238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Koeficient pre zrýchlené odpisovanie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243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Odpisová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skupina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 prvom roku</a:t>
                      </a:r>
                      <a:b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odpisovania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 ďalších rokoch</a:t>
                      </a:r>
                      <a:b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odpisovania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-1588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pre  zvýšenú </a:t>
                      </a:r>
                      <a:b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sk-SK" alt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zostatkovú cenu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31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3175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31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3175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Zásady pre odpisovanie dlhodobého hmotného majetku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  <a:p>
            <a:r>
              <a:rPr lang="sk-SK" altLang="sk-SK" smtClean="0"/>
              <a:t>Odpisovanie dlhodobého nehmotného majetku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  <a:p>
            <a:r>
              <a:rPr lang="sk-SK" altLang="sk-SK" smtClean="0"/>
              <a:t>Dlhodobý hmotný majetok neodpisovaný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09600" y="1417638"/>
          <a:ext cx="7620000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Dokument" r:id="rId3" imgW="5956737" imgH="3043223" progId="Word.Document.8">
                  <p:embed/>
                </p:oleObj>
              </mc:Choice>
              <mc:Fallback>
                <p:oleObj name="Dokument" r:id="rId3" imgW="5956737" imgH="304322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17638"/>
                        <a:ext cx="7620000" cy="389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2800" smtClean="0">
                <a:solidFill>
                  <a:schemeClr val="tx1"/>
                </a:solidFill>
              </a:rPr>
              <a:t>Vyraďovanie dlhodobého majetku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81000" y="304800"/>
            <a:ext cx="8305800" cy="57546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1" kern="0" dirty="0">
                <a:solidFill>
                  <a:srgbClr val="000000"/>
                </a:solidFill>
                <a:latin typeface="Calibri" pitchFamily="34"/>
              </a:rPr>
              <a:t>Financovanie</a:t>
            </a:r>
            <a:r>
              <a:rPr lang="sk-SK" kern="0" dirty="0">
                <a:solidFill>
                  <a:srgbClr val="000000"/>
                </a:solidFill>
                <a:latin typeface="Calibri" pitchFamily="34"/>
              </a:rPr>
              <a:t>  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je proces zabezpečenia dostatočných finančných zdrojov, 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zachovanie a udržanie finančnej rovnováhy a optimálnej kapitálovej štruktúry. </a:t>
            </a:r>
            <a:endParaRPr lang="sk-SK" sz="2400" kern="0" dirty="0">
              <a:solidFill>
                <a:srgbClr val="000000"/>
              </a:solidFill>
              <a:latin typeface="Calibri" pitchFamily="34"/>
            </a:endParaRP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kern="0" dirty="0">
              <a:solidFill>
                <a:srgbClr val="000000"/>
              </a:solidFill>
              <a:latin typeface="Calibri" pitchFamily="34"/>
            </a:endParaRP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Finančné zdroje: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vklady,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akcie,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emisné ážio,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ú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very,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v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ydané dlhopisy,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z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menky na úhradu,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 err="1">
                <a:solidFill>
                  <a:srgbClr val="000000"/>
                </a:solidFill>
                <a:latin typeface="Calibri" pitchFamily="34"/>
              </a:rPr>
              <a:t>f</a:t>
            </a:r>
            <a:r>
              <a:rPr lang="sk-SK" sz="2400" kern="0" dirty="0" err="1">
                <a:solidFill>
                  <a:srgbClr val="000000"/>
                </a:solidFill>
                <a:latin typeface="Calibri" pitchFamily="34"/>
              </a:rPr>
              <a:t>aktoring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f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orfaiting,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p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rijaté preddavky,</a:t>
            </a:r>
          </a:p>
          <a:p>
            <a:pPr marL="342900" indent="-342900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z</a:t>
            </a:r>
            <a:r>
              <a:rPr lang="sk-SK" sz="2400" kern="0">
                <a:solidFill>
                  <a:srgbClr val="000000"/>
                </a:solidFill>
                <a:latin typeface="Calibri" pitchFamily="34"/>
              </a:rPr>
              <a:t>droje 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zo štrukturálnych fondov európskej únie.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04800" y="381000"/>
            <a:ext cx="8305800" cy="34464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kern="0" dirty="0">
                <a:solidFill>
                  <a:srgbClr val="000000"/>
                </a:solidFill>
                <a:latin typeface="Calibri" pitchFamily="34"/>
              </a:rPr>
              <a:t> </a:t>
            </a: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1" kern="0" dirty="0">
                <a:solidFill>
                  <a:srgbClr val="000000"/>
                </a:solidFill>
                <a:latin typeface="Calibri" pitchFamily="34"/>
              </a:rPr>
              <a:t>Investovanie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 je 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proces obstarania dlhodobého majetku podniku.</a:t>
            </a:r>
            <a:endParaRPr lang="sk-SK" sz="2400" kern="0" dirty="0">
              <a:solidFill>
                <a:srgbClr val="000000"/>
              </a:solidFill>
              <a:latin typeface="Calibri" pitchFamily="34"/>
            </a:endParaRP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kern="0" dirty="0">
              <a:solidFill>
                <a:srgbClr val="000000"/>
              </a:solidFill>
              <a:latin typeface="Calibri" pitchFamily="34"/>
            </a:endParaRP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Investovanie je zamerané 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na obnovu a rozšírenie hmotného a nehmotného dlhodobého majetku, v menšej miere o investovanie do finančného majetku</a:t>
            </a: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.</a:t>
            </a: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kern="0" dirty="0">
              <a:solidFill>
                <a:srgbClr val="000000"/>
              </a:solidFill>
              <a:latin typeface="Calibri" pitchFamily="34"/>
            </a:endParaRP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kern="0" dirty="0">
                <a:solidFill>
                  <a:srgbClr val="000000"/>
                </a:solidFill>
                <a:latin typeface="Calibri" pitchFamily="34"/>
              </a:rPr>
              <a:t>Výsledkom investovania v podniku je dlhodobý majetok. </a:t>
            </a:r>
            <a:endParaRPr lang="sk-SK" sz="2400" kern="0" dirty="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1625"/>
            <a:ext cx="8305800" cy="1143000"/>
          </a:xfrm>
        </p:spPr>
        <p:txBody>
          <a:bodyPr/>
          <a:lstStyle/>
          <a:p>
            <a:pPr algn="ctr">
              <a:defRPr/>
            </a:pPr>
            <a:r>
              <a:rPr lang="sk-SK" altLang="sk-SK" sz="2400" smtClean="0">
                <a:solidFill>
                  <a:schemeClr val="tx1"/>
                </a:solidFill>
              </a:rPr>
              <a:t>Investície, investovanie, efektívnosť investícií</a:t>
            </a:r>
            <a:r>
              <a:rPr lang="sk-SK" altLang="sk-SK" sz="28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>
              <a:latin typeface="Arial" panose="020B0604020202020204" pitchFamily="34" charset="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295400" y="1981200"/>
          <a:ext cx="68580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Visio" r:id="rId3" imgW="4733032" imgH="2158220" progId="Visio.Drawing.11">
                  <p:embed/>
                </p:oleObj>
              </mc:Choice>
              <mc:Fallback>
                <p:oleObj name="Visio" r:id="rId3" imgW="4733032" imgH="215822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68580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vecné hľadisko </a:t>
            </a:r>
          </a:p>
          <a:p>
            <a:r>
              <a:rPr lang="sk-SK" altLang="sk-SK" smtClean="0"/>
              <a:t>finančné hľadisko</a:t>
            </a:r>
          </a:p>
          <a:p>
            <a:r>
              <a:rPr lang="sk-SK" altLang="sk-SK" smtClean="0"/>
              <a:t>Efektívnosť investície 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2800" smtClean="0">
                <a:solidFill>
                  <a:schemeClr val="tx1"/>
                </a:solidFill>
              </a:rPr>
              <a:t>Rozhodovanie o investíciách</a:t>
            </a:r>
            <a:endParaRPr lang="sk-SK" altLang="sk-SK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827213"/>
            <a:ext cx="8229600" cy="4114800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sk-SK" sz="2600" dirty="0" smtClean="0"/>
              <a:t>odráža obsahovú naplň procesu investovania,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sz="2600" dirty="0" smtClean="0"/>
              <a:t>napríklad:</a:t>
            </a:r>
          </a:p>
          <a:p>
            <a:pPr>
              <a:buFontTx/>
              <a:buChar char="-"/>
              <a:defRPr/>
            </a:pPr>
            <a:r>
              <a:rPr lang="sk-SK" sz="2600" dirty="0" smtClean="0"/>
              <a:t>výber vhodného dlhodobého majetku po technickej a technologickej stránke, </a:t>
            </a:r>
          </a:p>
          <a:p>
            <a:pPr>
              <a:buFontTx/>
              <a:buChar char="-"/>
              <a:defRPr/>
            </a:pPr>
            <a:r>
              <a:rPr lang="sk-SK" sz="2600" dirty="0" smtClean="0"/>
              <a:t>výber dodávateľa,</a:t>
            </a:r>
          </a:p>
          <a:p>
            <a:pPr>
              <a:buFontTx/>
              <a:buChar char="-"/>
              <a:defRPr/>
            </a:pPr>
            <a:r>
              <a:rPr lang="sk-SK" sz="2600" dirty="0" smtClean="0"/>
              <a:t>časové hľadisko realizovania procesu.</a:t>
            </a:r>
          </a:p>
        </p:txBody>
      </p:sp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3200" smtClean="0">
                <a:solidFill>
                  <a:schemeClr val="tx1"/>
                </a:solidFill>
              </a:rPr>
              <a:t>Vecné hľadisko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k-SK" altLang="sk-SK" smtClean="0"/>
              <a:t>Určenie podmienok pre rozhodovanie:</a:t>
            </a:r>
          </a:p>
          <a:p>
            <a:pPr marL="830263" lvl="1"/>
            <a:r>
              <a:rPr lang="sk-SK" altLang="sk-SK" smtClean="0"/>
              <a:t>hodnota investície (kapitálové výdavky, investičné náklady),</a:t>
            </a:r>
          </a:p>
          <a:p>
            <a:pPr marL="830263" lvl="1"/>
            <a:r>
              <a:rPr lang="sk-SK" altLang="sk-SK" smtClean="0"/>
              <a:t>očakávané peňažné toky,</a:t>
            </a:r>
          </a:p>
          <a:p>
            <a:pPr marL="830263" lvl="1"/>
            <a:r>
              <a:rPr lang="sk-SK" altLang="sk-SK" smtClean="0"/>
              <a:t>časové rozloženie príjmov z investície,</a:t>
            </a:r>
          </a:p>
          <a:p>
            <a:pPr marL="830263" lvl="1"/>
            <a:r>
              <a:rPr lang="sk-SK" altLang="sk-SK" smtClean="0"/>
              <a:t>alternatívne náklady kapitálu.</a:t>
            </a:r>
            <a:r>
              <a:rPr lang="sk-SK" altLang="sk-SK" sz="2900" smtClean="0"/>
              <a:t> </a:t>
            </a:r>
          </a:p>
        </p:txBody>
      </p:sp>
      <p:sp>
        <p:nvSpPr>
          <p:cNvPr id="18435" name="BlokTextu 1"/>
          <p:cNvSpPr txBox="1">
            <a:spLocks noChangeArrowheads="1"/>
          </p:cNvSpPr>
          <p:nvPr/>
        </p:nvSpPr>
        <p:spPr bwMode="auto">
          <a:xfrm>
            <a:off x="1295400" y="838200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latin typeface="Arial" panose="020B0604020202020204" pitchFamily="34" charset="0"/>
              </a:rPr>
              <a:t>Finančné hľadisko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7213"/>
            <a:ext cx="9296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  <a:p>
            <a:pPr>
              <a:buFont typeface="Wingdings" panose="05000000000000000000" pitchFamily="2" charset="2"/>
              <a:buNone/>
            </a:pPr>
            <a:endParaRPr lang="sk-SK" altLang="sk-SK" smtClean="0"/>
          </a:p>
          <a:p>
            <a:pPr>
              <a:buFont typeface="Wingdings" panose="05000000000000000000" pitchFamily="2" charset="2"/>
              <a:buNone/>
            </a:pPr>
            <a:r>
              <a:rPr lang="sk-SK" altLang="sk-SK" smtClean="0"/>
              <a:t>Súčasná hodnota príjmov ˃ Hodnota investície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2800" smtClean="0">
                <a:solidFill>
                  <a:schemeClr val="tx1"/>
                </a:solidFill>
              </a:rPr>
              <a:t>Efektívnosť investície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457200" y="381000"/>
            <a:ext cx="8077200" cy="4572000"/>
            <a:chOff x="1417" y="3937"/>
            <a:chExt cx="8100" cy="2700"/>
          </a:xfrm>
        </p:grpSpPr>
        <p:sp>
          <p:nvSpPr>
            <p:cNvPr id="20483" name="Text Box 5"/>
            <p:cNvSpPr txBox="1">
              <a:spLocks noChangeArrowheads="1"/>
            </p:cNvSpPr>
            <p:nvPr/>
          </p:nvSpPr>
          <p:spPr bwMode="auto">
            <a:xfrm>
              <a:off x="5551" y="5023"/>
              <a:ext cx="3966" cy="1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 b="1">
                  <a:latin typeface="Times New Roman" panose="02020603050405020304" pitchFamily="18" charset="0"/>
                </a:rPr>
                <a:t>DYNAMICKÉ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Char char="-"/>
              </a:pPr>
              <a:r>
                <a:rPr lang="sk-SK" altLang="sk-SK" sz="2400">
                  <a:latin typeface="Times New Roman" panose="02020603050405020304" pitchFamily="18" charset="0"/>
                </a:rPr>
                <a:t> metóda čistej súčasnej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latin typeface="Times New Roman" panose="02020603050405020304" pitchFamily="18" charset="0"/>
                </a:rPr>
                <a:t>   hodnoty 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latin typeface="Times New Roman" panose="02020603050405020304" pitchFamily="18" charset="0"/>
                </a:rPr>
                <a:t>-  index súčasnej hodnoty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Char char="-"/>
              </a:pPr>
              <a:r>
                <a:rPr lang="sk-SK" altLang="sk-SK" sz="2400">
                  <a:latin typeface="Times New Roman" panose="02020603050405020304" pitchFamily="18" charset="0"/>
                </a:rPr>
                <a:t>  metóda vnútornej miery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None/>
              </a:pPr>
              <a:r>
                <a:rPr lang="sk-SK" altLang="sk-SK" sz="2400">
                  <a:latin typeface="Times New Roman" panose="02020603050405020304" pitchFamily="18" charset="0"/>
                </a:rPr>
                <a:t>    výnosnosti</a:t>
              </a:r>
              <a:endParaRPr lang="sk-SK" altLang="sk-SK" sz="2400">
                <a:latin typeface="Arial" panose="020B0604020202020204" pitchFamily="34" charset="0"/>
              </a:endParaRPr>
            </a:p>
          </p:txBody>
        </p:sp>
        <p:sp>
          <p:nvSpPr>
            <p:cNvPr id="20484" name="Text Box 6"/>
            <p:cNvSpPr txBox="1">
              <a:spLocks noChangeArrowheads="1"/>
            </p:cNvSpPr>
            <p:nvPr/>
          </p:nvSpPr>
          <p:spPr bwMode="auto">
            <a:xfrm>
              <a:off x="1417" y="5023"/>
              <a:ext cx="3882" cy="1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 b="1">
                  <a:latin typeface="Times New Roman" panose="02020603050405020304" pitchFamily="18" charset="0"/>
                </a:rPr>
                <a:t>STATICKÉ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Char char="-"/>
              </a:pPr>
              <a:r>
                <a:rPr lang="sk-SK" altLang="sk-SK" sz="2400">
                  <a:latin typeface="Times New Roman" panose="02020603050405020304" pitchFamily="18" charset="0"/>
                </a:rPr>
                <a:t> metóda priemernej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latin typeface="Times New Roman" panose="02020603050405020304" pitchFamily="18" charset="0"/>
                </a:rPr>
                <a:t>   rentability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Char char="-"/>
              </a:pPr>
              <a:r>
                <a:rPr lang="sk-SK" altLang="sk-SK" sz="2400">
                  <a:latin typeface="Times New Roman" panose="02020603050405020304" pitchFamily="18" charset="0"/>
                </a:rPr>
                <a:t> metóda doby úhrady</a:t>
              </a:r>
              <a:endParaRPr lang="sk-SK" altLang="sk-SK" sz="2400">
                <a:latin typeface="Arial" panose="020B0604020202020204" pitchFamily="34" charset="0"/>
              </a:endParaRPr>
            </a:p>
          </p:txBody>
        </p:sp>
        <p:sp>
          <p:nvSpPr>
            <p:cNvPr id="20485" name="AutoShape 7"/>
            <p:cNvSpPr>
              <a:spLocks noChangeArrowheads="1"/>
            </p:cNvSpPr>
            <p:nvPr/>
          </p:nvSpPr>
          <p:spPr bwMode="auto">
            <a:xfrm>
              <a:off x="2497" y="3937"/>
              <a:ext cx="5940" cy="1086"/>
            </a:xfrm>
            <a:prstGeom prst="downArrowCallout">
              <a:avLst>
                <a:gd name="adj1" fmla="val 136740"/>
                <a:gd name="adj2" fmla="val 151123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 b="1">
                  <a:latin typeface="Times New Roman" panose="02020603050405020304" pitchFamily="18" charset="0"/>
                </a:rPr>
                <a:t>Metódy hodnotenia ekonomickej efektívnosti investícií </a:t>
              </a:r>
              <a:endParaRPr lang="sk-SK" altLang="sk-SK" sz="24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5_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5_Aspek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1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ív1" id="{A14452CD-711B-49C7-9D33-8AB6D2EF6A74}" vid="{D0A1D32A-C8B1-41CD-9894-485407494C83}"/>
    </a:ext>
  </a:extLst>
</a:theme>
</file>

<file path=ppt/theme/themeOverride1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544</TotalTime>
  <Words>474</Words>
  <Application>Microsoft Office PowerPoint</Application>
  <PresentationFormat>Prezentácia na obrazovke (4:3)</PresentationFormat>
  <Paragraphs>172</Paragraphs>
  <Slides>26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26</vt:i4>
      </vt:variant>
    </vt:vector>
  </HeadingPairs>
  <TitlesOfParts>
    <vt:vector size="38" baseType="lpstr">
      <vt:lpstr>Arial</vt:lpstr>
      <vt:lpstr>Wingdings 2</vt:lpstr>
      <vt:lpstr>Verdana</vt:lpstr>
      <vt:lpstr>Calibri</vt:lpstr>
      <vt:lpstr>Lucida Sans Unicode</vt:lpstr>
      <vt:lpstr>Wingdings 3</vt:lpstr>
      <vt:lpstr>Wingdings</vt:lpstr>
      <vt:lpstr>Times New Roman</vt:lpstr>
      <vt:lpstr>5_Aspekt</vt:lpstr>
      <vt:lpstr>Motív1</vt:lpstr>
      <vt:lpstr>Výkres aplikace Microsoft Visio</vt:lpstr>
      <vt:lpstr>Dokument programu Microsoft Word</vt:lpstr>
      <vt:lpstr>Investovanie, dlhodobý majetok, financovanie</vt:lpstr>
      <vt:lpstr> </vt:lpstr>
      <vt:lpstr>Prezentácia programu PowerPoint</vt:lpstr>
      <vt:lpstr>Investície, investovanie, efektívnosť investícií </vt:lpstr>
      <vt:lpstr>Rozhodovanie o investíciách</vt:lpstr>
      <vt:lpstr>Vecné hľadisko </vt:lpstr>
      <vt:lpstr>Prezentácia programu PowerPoint</vt:lpstr>
      <vt:lpstr>Efektívnosť investície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Životný cyklus dlhodobého hmotného majetku </vt:lpstr>
      <vt:lpstr>Prezentácia programu PowerPoint</vt:lpstr>
      <vt:lpstr>Prezentácia programu PowerPoint</vt:lpstr>
      <vt:lpstr>Prezentácia programu PowerPoint</vt:lpstr>
      <vt:lpstr>Spôsob a výška ocenenia dlhodobého majetku ovplyvňuje: </vt:lpstr>
      <vt:lpstr>Prezentácia programu PowerPoint</vt:lpstr>
      <vt:lpstr>  </vt:lpstr>
      <vt:lpstr>Prezentácia programu PowerPoint</vt:lpstr>
      <vt:lpstr>Postup určenia odpisov</vt:lpstr>
      <vt:lpstr>Prezentácia programu PowerPoint</vt:lpstr>
      <vt:lpstr>Prezentácia programu PowerPoint</vt:lpstr>
      <vt:lpstr>Vyraďovanie dlhodobého majetku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dlhodobého majetku a zásob.</dc:title>
  <dc:creator>Peter</dc:creator>
  <cp:lastModifiedBy>Zuzka</cp:lastModifiedBy>
  <cp:revision>44</cp:revision>
  <dcterms:created xsi:type="dcterms:W3CDTF">2011-10-16T21:11:22Z</dcterms:created>
  <dcterms:modified xsi:type="dcterms:W3CDTF">2019-03-12T09:17:33Z</dcterms:modified>
</cp:coreProperties>
</file>