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5" r:id="rId2"/>
    <p:sldId id="257" r:id="rId3"/>
    <p:sldId id="259" r:id="rId4"/>
    <p:sldId id="266" r:id="rId5"/>
    <p:sldId id="260" r:id="rId6"/>
    <p:sldId id="261" r:id="rId7"/>
    <p:sldId id="265" r:id="rId8"/>
    <p:sldId id="267" r:id="rId9"/>
    <p:sldId id="268" r:id="rId10"/>
    <p:sldId id="275" r:id="rId11"/>
    <p:sldId id="269" r:id="rId12"/>
    <p:sldId id="270" r:id="rId13"/>
    <p:sldId id="271" r:id="rId14"/>
    <p:sldId id="280" r:id="rId15"/>
    <p:sldId id="273" r:id="rId16"/>
    <p:sldId id="274" r:id="rId17"/>
    <p:sldId id="278" r:id="rId18"/>
    <p:sldId id="277" r:id="rId19"/>
    <p:sldId id="276" r:id="rId20"/>
    <p:sldId id="264" r:id="rId21"/>
    <p:sldId id="263" r:id="rId22"/>
    <p:sldId id="279" r:id="rId23"/>
    <p:sldId id="262" r:id="rId24"/>
    <p:sldId id="281" r:id="rId25"/>
    <p:sldId id="282" r:id="rId26"/>
    <p:sldId id="283" r:id="rId27"/>
    <p:sldId id="284" r:id="rId28"/>
  </p:sldIdLst>
  <p:sldSz cx="9144000" cy="6858000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689C7-C19B-4F82-96BF-C4244CB93A1E}" type="datetimeFigureOut">
              <a:rPr lang="sk-SK" smtClean="0"/>
              <a:t>4.3.2019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71721-73C5-4D0F-B489-AEFA7796E1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3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56206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285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1150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121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414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641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96992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215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440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53074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03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25887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0098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7399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4483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5584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3368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84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12571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914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705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8938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3563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442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53528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4053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71721-73C5-4D0F-B489-AEFA7796E1BD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37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hlý trojuholník 3"/>
          <p:cNvSpPr/>
          <p:nvPr/>
        </p:nvSpPr>
        <p:spPr>
          <a:xfrm>
            <a:off x="0" y="4664070"/>
            <a:ext cx="915034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grpSp>
        <p:nvGrpSpPr>
          <p:cNvPr id="3" name="Skupina 15"/>
          <p:cNvGrpSpPr/>
          <p:nvPr/>
        </p:nvGrpSpPr>
        <p:grpSpPr>
          <a:xfrm>
            <a:off x="-3172" y="4953003"/>
            <a:ext cx="9147172" cy="1911351"/>
            <a:chOff x="-3172" y="4953003"/>
            <a:chExt cx="9147172" cy="1911351"/>
          </a:xfrm>
        </p:grpSpPr>
        <p:sp>
          <p:nvSpPr>
            <p:cNvPr id="4" name="Voľná forma 15"/>
            <p:cNvSpPr/>
            <p:nvPr/>
          </p:nvSpPr>
          <p:spPr>
            <a:xfrm>
              <a:off x="1687516" y="4953003"/>
              <a:ext cx="7456483" cy="48736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" name="Voľná forma 18"/>
            <p:cNvSpPr/>
            <p:nvPr/>
          </p:nvSpPr>
          <p:spPr>
            <a:xfrm>
              <a:off x="36511" y="5237161"/>
              <a:ext cx="9107488" cy="7889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0 f13 1"/>
                <a:gd name="f18" fmla="*/ 0 f12 1"/>
                <a:gd name="f19" fmla="*/ 2147483646 f13 1"/>
                <a:gd name="f20" fmla="*/ 2147483646 f12 1"/>
                <a:gd name="f21" fmla="*/ 5760 f13 1"/>
                <a:gd name="f22" fmla="*/ 528 f12 1"/>
                <a:gd name="f23" fmla="*/ f14 1 f2"/>
                <a:gd name="f24" fmla="*/ f17 1 5760"/>
                <a:gd name="f25" fmla="*/ f18 1 528"/>
                <a:gd name="f26" fmla="*/ f19 1 5760"/>
                <a:gd name="f27" fmla="*/ f20 1 528"/>
                <a:gd name="f28" fmla="*/ f21 1 5760"/>
                <a:gd name="f29" fmla="*/ f22 1 528"/>
                <a:gd name="f30" fmla="+- f23 0 f1"/>
                <a:gd name="f31" fmla="*/ f24 1 f15"/>
                <a:gd name="f32" fmla="*/ f25 1 f16"/>
                <a:gd name="f33" fmla="*/ f26 1 f15"/>
                <a:gd name="f34" fmla="*/ f27 1 f16"/>
                <a:gd name="f35" fmla="*/ f28 1 f15"/>
                <a:gd name="f36" fmla="*/ f29 1 f16"/>
                <a:gd name="f37" fmla="*/ f31 f10 1"/>
                <a:gd name="f38" fmla="*/ f35 f10 1"/>
                <a:gd name="f39" fmla="*/ f36 f11 1"/>
                <a:gd name="f40" fmla="*/ f32 f11 1"/>
                <a:gd name="f41" fmla="*/ f33 f10 1"/>
                <a:gd name="f42" fmla="*/ f34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37" y="f40"/>
                </a:cxn>
                <a:cxn ang="f30">
                  <a:pos x="f41" y="f40"/>
                </a:cxn>
                <a:cxn ang="f30">
                  <a:pos x="f41" y="f42"/>
                </a:cxn>
                <a:cxn ang="f30">
                  <a:pos x="f41" y="f40"/>
                </a:cxn>
              </a:cxnLst>
              <a:rect l="f37" t="f40" r="f38" b="f39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endParaRPr>
            </a:p>
          </p:txBody>
        </p:sp>
        <p:sp>
          <p:nvSpPr>
            <p:cNvPr id="6" name="Voľná forma 18"/>
            <p:cNvSpPr/>
            <p:nvPr/>
          </p:nvSpPr>
          <p:spPr>
            <a:xfrm>
              <a:off x="594" y="5000963"/>
              <a:ext cx="9143405" cy="18633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99" sy="49999" algn="t"/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7" name="Rovná spojnica 9"/>
            <p:cNvCxnSpPr/>
            <p:nvPr/>
          </p:nvCxnSpPr>
          <p:spPr>
            <a:xfrm>
              <a:off x="-3172" y="4997653"/>
              <a:ext cx="9147172" cy="789996"/>
            </a:xfrm>
            <a:prstGeom prst="straightConnector1">
              <a:avLst/>
            </a:prstGeom>
            <a:noFill/>
            <a:ln w="12060" cap="flat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8" name="Nadpis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9" name="Podnadpis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  <a:endParaRPr lang="en-US"/>
          </a:p>
        </p:txBody>
      </p:sp>
      <p:sp>
        <p:nvSpPr>
          <p:cNvPr id="10" name="Zástupný symbol dátumu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DF2A54C0-F39A-4811-9541-09565EC1F3BF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11" name="Zástupný symbol päty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12" name="Zástupný symbol čísla snímky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58DD4B9C-EC8B-4861-B0DB-887D302596D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6792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3E888F-5E08-42A9-92F6-E5BD82060946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90B035-D811-43F4-A799-CD4BF2E89908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5029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1F83EA-B39C-461F-A338-A20C09B54B54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5DD5E4-F519-4E66-99DD-0723084FEA72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29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Nadpis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4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D63577-5EC9-4E76-A8C9-5B2CAC0A2DBD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5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61235A-F2A6-4275-A0A7-60A3BF3D218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8897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ložka 3"/>
          <p:cNvSpPr/>
          <p:nvPr/>
        </p:nvSpPr>
        <p:spPr>
          <a:xfrm>
            <a:off x="3636961" y="3005139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Výložka 4"/>
          <p:cNvSpPr/>
          <p:nvPr/>
        </p:nvSpPr>
        <p:spPr>
          <a:xfrm>
            <a:off x="3449638" y="3005139"/>
            <a:ext cx="184151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Zástupný symbol textu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dátumu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552FB23D-2E61-4EF3-8C21-C3550F365703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7" name="Zástupný symbol päty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8" name="Zástupný symbol čísla snímky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3E8942A-A763-4C58-A896-7B0386B9B7DA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743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3" name="Zástupný symbol obsahu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Nadpis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145E471-5BD6-4BAA-A01A-DF3D5DE92AA1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CE932F7-725E-4F6E-AE5A-1E2277C9D7C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608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textu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obsahu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symbol obsahu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symbol dátumu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EFB65E-9879-402E-A901-8F33E746C82E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8" name="Zástupný symbol päty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symbol čísla snímky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6393F5-2BE6-463D-8772-B6F3F44E241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378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C3FCBCA3-67EF-4984-9F1F-030623DC47D8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4" name="Zástupný symbol päty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5" name="Zástupný symbol čísla snímky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44CB3C1-E8D9-4766-8803-9E86972AA465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845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D158D0-8588-4888-AF02-4FF0A374EE0F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3" name="Zástupný symbol päty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symbol čísla snímky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355A7F-646C-465B-8EE8-CA112A101EC3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650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22476F-E516-4D68-9FA9-1CED3E00E742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6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50849-21D1-4895-8E8D-45A3CBCAEC4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562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ľná forma 10"/>
          <p:cNvSpPr/>
          <p:nvPr/>
        </p:nvSpPr>
        <p:spPr>
          <a:xfrm>
            <a:off x="500067" y="5945191"/>
            <a:ext cx="4940302" cy="9207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Voľná forma 15"/>
          <p:cNvSpPr/>
          <p:nvPr/>
        </p:nvSpPr>
        <p:spPr>
          <a:xfrm>
            <a:off x="485775" y="5938835"/>
            <a:ext cx="3690939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0 f16 1"/>
              <a:gd name="f21" fmla="*/ 0 f15 1"/>
              <a:gd name="f22" fmla="*/ 2147483646 f16 1"/>
              <a:gd name="f23" fmla="*/ 2147483646 f15 1"/>
              <a:gd name="f24" fmla="*/ 5591 f16 1"/>
              <a:gd name="f25" fmla="*/ 588 f15 1"/>
              <a:gd name="f26" fmla="*/ f17 1 f2"/>
              <a:gd name="f27" fmla="*/ f20 1 5591"/>
              <a:gd name="f28" fmla="*/ f21 1 588"/>
              <a:gd name="f29" fmla="*/ f22 1 5591"/>
              <a:gd name="f30" fmla="*/ f23 1 588"/>
              <a:gd name="f31" fmla="*/ f24 1 5591"/>
              <a:gd name="f32" fmla="*/ f25 1 588"/>
              <a:gd name="f33" fmla="+- f26 0 f1"/>
              <a:gd name="f34" fmla="*/ f27 1 f18"/>
              <a:gd name="f35" fmla="*/ f28 1 f19"/>
              <a:gd name="f36" fmla="*/ f29 1 f18"/>
              <a:gd name="f37" fmla="*/ f30 1 f19"/>
              <a:gd name="f38" fmla="*/ f31 1 f18"/>
              <a:gd name="f39" fmla="*/ f32 1 f19"/>
              <a:gd name="f40" fmla="*/ f34 f13 1"/>
              <a:gd name="f41" fmla="*/ f38 f13 1"/>
              <a:gd name="f42" fmla="*/ f39 f14 1"/>
              <a:gd name="f43" fmla="*/ f35 f14 1"/>
              <a:gd name="f44" fmla="*/ f36 f13 1"/>
              <a:gd name="f45" fmla="*/ f3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0" y="f43"/>
              </a:cxn>
              <a:cxn ang="f33">
                <a:pos x="f44" y="f43"/>
              </a:cxn>
              <a:cxn ang="f33">
                <a:pos x="f44" y="f45"/>
              </a:cxn>
              <a:cxn ang="f33">
                <a:pos x="f44" y="f43"/>
              </a:cxn>
            </a:cxnLst>
            <a:rect l="f40" t="f43" r="f41" b="f42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Pravouhlý trojuholník 6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Rovná spojnica 7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Výložka 8"/>
          <p:cNvSpPr/>
          <p:nvPr/>
        </p:nvSpPr>
        <p:spPr>
          <a:xfrm>
            <a:off x="8664570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7" name="Výložka 9"/>
          <p:cNvSpPr/>
          <p:nvPr/>
        </p:nvSpPr>
        <p:spPr>
          <a:xfrm>
            <a:off x="8477246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  <a:miter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Zástupný symbol textu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9" name="Zástupný symbol obrázka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</a:ln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k-SK"/>
              <a:t>Ak chcete pridať obrázok, kliknite na ikonu</a:t>
            </a:r>
            <a:endParaRPr lang="en-US"/>
          </a:p>
        </p:txBody>
      </p:sp>
      <p:sp>
        <p:nvSpPr>
          <p:cNvPr id="10" name="Nadpis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sk-SK"/>
              <a:t>Upravte štýly predlohy textu</a:t>
            </a:r>
            <a:endParaRPr lang="en-US"/>
          </a:p>
        </p:txBody>
      </p:sp>
      <p:sp>
        <p:nvSpPr>
          <p:cNvPr id="11" name="Zástupný symbol dátumu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1A2B1FA-B0E6-4FD8-8B24-620F955EB2D0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12" name="Zástupný symbol päty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sk-SK"/>
          </a:p>
        </p:txBody>
      </p:sp>
      <p:sp>
        <p:nvSpPr>
          <p:cNvPr id="13" name="Zástupný symbol čísla snímky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840A008-AB5B-4E23-B564-536C5FC8CC2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842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ľná forma 12"/>
          <p:cNvSpPr/>
          <p:nvPr/>
        </p:nvSpPr>
        <p:spPr>
          <a:xfrm>
            <a:off x="500067" y="5945191"/>
            <a:ext cx="4940302" cy="92074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Voľná forma 11"/>
          <p:cNvSpPr/>
          <p:nvPr/>
        </p:nvSpPr>
        <p:spPr>
          <a:xfrm>
            <a:off x="485775" y="5938835"/>
            <a:ext cx="3690939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0 f16 1"/>
              <a:gd name="f21" fmla="*/ 0 f15 1"/>
              <a:gd name="f22" fmla="*/ 2147483646 f16 1"/>
              <a:gd name="f23" fmla="*/ 2147483646 f15 1"/>
              <a:gd name="f24" fmla="*/ 5591 f16 1"/>
              <a:gd name="f25" fmla="*/ 588 f15 1"/>
              <a:gd name="f26" fmla="*/ f17 1 f2"/>
              <a:gd name="f27" fmla="*/ f20 1 5591"/>
              <a:gd name="f28" fmla="*/ f21 1 588"/>
              <a:gd name="f29" fmla="*/ f22 1 5591"/>
              <a:gd name="f30" fmla="*/ f23 1 588"/>
              <a:gd name="f31" fmla="*/ f24 1 5591"/>
              <a:gd name="f32" fmla="*/ f25 1 588"/>
              <a:gd name="f33" fmla="+- f26 0 f1"/>
              <a:gd name="f34" fmla="*/ f27 1 f18"/>
              <a:gd name="f35" fmla="*/ f28 1 f19"/>
              <a:gd name="f36" fmla="*/ f29 1 f18"/>
              <a:gd name="f37" fmla="*/ f30 1 f19"/>
              <a:gd name="f38" fmla="*/ f31 1 f18"/>
              <a:gd name="f39" fmla="*/ f32 1 f19"/>
              <a:gd name="f40" fmla="*/ f34 f13 1"/>
              <a:gd name="f41" fmla="*/ f38 f13 1"/>
              <a:gd name="f42" fmla="*/ f39 f14 1"/>
              <a:gd name="f43" fmla="*/ f35 f14 1"/>
              <a:gd name="f44" fmla="*/ f36 f13 1"/>
              <a:gd name="f45" fmla="*/ f37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40" y="f43"/>
              </a:cxn>
              <a:cxn ang="f33">
                <a:pos x="f44" y="f43"/>
              </a:cxn>
              <a:cxn ang="f33">
                <a:pos x="f44" y="f45"/>
              </a:cxn>
              <a:cxn ang="f33">
                <a:pos x="f44" y="f43"/>
              </a:cxn>
            </a:cxnLst>
            <a:rect l="f40" t="f43" r="f41" b="f42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4" name="Pravouhlý trojuholník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Rovná spojnica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Zástupný symbol nadpisu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sk-SK"/>
              <a:t>Kliknite sem a upravte štýl predlohy nadpisov.</a:t>
            </a:r>
            <a:endParaRPr lang="en-US"/>
          </a:p>
        </p:txBody>
      </p:sp>
      <p:sp>
        <p:nvSpPr>
          <p:cNvPr id="7" name="Zástupný symbol textu 29"/>
          <p:cNvSpPr txBox="1">
            <a:spLocks noGrp="1"/>
          </p:cNvSpPr>
          <p:nvPr>
            <p:ph type="body" idx="1"/>
          </p:nvPr>
        </p:nvSpPr>
        <p:spPr>
          <a:xfrm>
            <a:off x="457200" y="1481135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8" name="Zástupný symbol dátumu 9"/>
          <p:cNvSpPr txBox="1">
            <a:spLocks noGrp="1"/>
          </p:cNvSpPr>
          <p:nvPr>
            <p:ph type="dt" sz="half" idx="2"/>
          </p:nvPr>
        </p:nvSpPr>
        <p:spPr>
          <a:xfrm>
            <a:off x="6727826" y="6408736"/>
            <a:ext cx="191928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FECA4AA-CD93-4DC3-A243-29FD83FBADE6}" type="datetime1">
              <a:rPr lang="sk-SK"/>
              <a:pPr lvl="0"/>
              <a:t>4.3.2019</a:t>
            </a:fld>
            <a:endParaRPr lang="sk-SK"/>
          </a:p>
        </p:txBody>
      </p:sp>
      <p:sp>
        <p:nvSpPr>
          <p:cNvPr id="9" name="Zástupný symbol päty 21"/>
          <p:cNvSpPr txBox="1">
            <a:spLocks noGrp="1"/>
          </p:cNvSpPr>
          <p:nvPr>
            <p:ph type="ftr" sz="quarter" idx="3"/>
          </p:nvPr>
        </p:nvSpPr>
        <p:spPr>
          <a:xfrm>
            <a:off x="4379911" y="6408736"/>
            <a:ext cx="23510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sk-SK"/>
          </a:p>
        </p:txBody>
      </p:sp>
      <p:sp>
        <p:nvSpPr>
          <p:cNvPr id="10" name="Zástupný symbol čísla snímky 17"/>
          <p:cNvSpPr txBox="1">
            <a:spLocks noGrp="1"/>
          </p:cNvSpPr>
          <p:nvPr>
            <p:ph type="sldNum" sz="quarter" idx="4"/>
          </p:nvPr>
        </p:nvSpPr>
        <p:spPr>
          <a:xfrm>
            <a:off x="8647115" y="6408736"/>
            <a:ext cx="3667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79466865-F6D6-47E0-91CA-03F84AC3E21A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129" marR="0" lvl="0" indent="-255583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 pitchFamily="18"/>
        <a:buChar char=""/>
        <a:tabLst/>
        <a:defRPr lang="sk-SK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0713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 pitchFamily="34"/>
        <a:buChar char="◦"/>
        <a:tabLst/>
        <a:defRPr lang="sk-SK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8841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sk-SK" sz="18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Zásobovanie, výroba a odbyt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smtClean="0"/>
              <a:t>3. Prednáška</a:t>
            </a:r>
          </a:p>
          <a:p>
            <a:r>
              <a:rPr lang="sk-SK" dirty="0" smtClean="0"/>
              <a:t>Doc. Ing. Mária Ďurišová,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525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9545" lvl="0" indent="0">
              <a:buNone/>
            </a:pPr>
            <a:r>
              <a:rPr lang="sk-SK"/>
              <a:t>predstavuje množinu činností, cieľom ktorých je zabezpečenie všetkých materiálových potrieb podniku pre primárne aj podporné podnikové činnosti v požadovanom sortimente, množstve, kvalite a čase dodávky, pri zohľadnení aspektu hospodárnosti. 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Zásobovanie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/>
          <p:nvPr/>
        </p:nvSpPr>
        <p:spPr>
          <a:xfrm>
            <a:off x="557217" y="527051"/>
            <a:ext cx="7951786" cy="26241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Zásoby podniku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34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496116" y="1928807"/>
            <a:ext cx="8274049" cy="2835280"/>
            <a:chOff x="496116" y="1928807"/>
            <a:chExt cx="8274049" cy="2835280"/>
          </a:xfrm>
        </p:grpSpPr>
        <p:sp>
          <p:nvSpPr>
            <p:cNvPr id="4" name="Text Box 6"/>
            <p:cNvSpPr txBox="1"/>
            <p:nvPr/>
          </p:nvSpPr>
          <p:spPr>
            <a:xfrm>
              <a:off x="2219879" y="1928807"/>
              <a:ext cx="4837706" cy="1063227"/>
            </a:xfrm>
            <a:prstGeom prst="rect">
              <a:avLst/>
            </a:prstGeom>
            <a:noFill/>
            <a:ln w="3172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4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OBEŽNÝ MAJETOK</a:t>
              </a:r>
            </a:p>
          </p:txBody>
        </p:sp>
        <p:sp>
          <p:nvSpPr>
            <p:cNvPr id="5" name="Line 7"/>
            <p:cNvSpPr/>
            <p:nvPr/>
          </p:nvSpPr>
          <p:spPr>
            <a:xfrm>
              <a:off x="7576581" y="3346447"/>
              <a:ext cx="932" cy="35441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172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Line 8"/>
            <p:cNvSpPr/>
            <p:nvPr/>
          </p:nvSpPr>
          <p:spPr>
            <a:xfrm>
              <a:off x="4732842" y="2947742"/>
              <a:ext cx="932" cy="7974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172" cap="flat">
              <a:solidFill>
                <a:srgbClr val="000000"/>
              </a:solidFill>
              <a:prstDash val="solid"/>
              <a:round/>
              <a:tailEnd type="arrow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Text Box 9"/>
            <p:cNvSpPr txBox="1"/>
            <p:nvPr/>
          </p:nvSpPr>
          <p:spPr>
            <a:xfrm>
              <a:off x="6356899" y="3700860"/>
              <a:ext cx="2413266" cy="1063227"/>
            </a:xfrm>
            <a:prstGeom prst="rect">
              <a:avLst/>
            </a:prstGeom>
            <a:noFill/>
            <a:ln w="3172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t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3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Krátkodobý finančný majetok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000" b="1" i="0" u="none" strike="noStrike" kern="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a </a:t>
              </a:r>
              <a:r>
                <a:rPr lang="sk-SK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finančné účty </a:t>
              </a:r>
              <a:r>
                <a:rPr lang="sk-SK" sz="20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 </a:t>
              </a:r>
            </a:p>
          </p:txBody>
        </p:sp>
        <p:sp>
          <p:nvSpPr>
            <p:cNvPr id="8" name="Text Box 10"/>
            <p:cNvSpPr txBox="1"/>
            <p:nvPr/>
          </p:nvSpPr>
          <p:spPr>
            <a:xfrm>
              <a:off x="3529931" y="3700860"/>
              <a:ext cx="2413266" cy="1063227"/>
            </a:xfrm>
            <a:prstGeom prst="rect">
              <a:avLst/>
            </a:prstGeom>
            <a:noFill/>
            <a:ln w="3172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2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  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0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Pohľadávky</a:t>
              </a:r>
            </a:p>
          </p:txBody>
        </p:sp>
        <p:sp>
          <p:nvSpPr>
            <p:cNvPr id="9" name="Text Box 11"/>
            <p:cNvSpPr txBox="1"/>
            <p:nvPr/>
          </p:nvSpPr>
          <p:spPr>
            <a:xfrm>
              <a:off x="496116" y="3700860"/>
              <a:ext cx="2413266" cy="1063227"/>
            </a:xfrm>
            <a:prstGeom prst="rect">
              <a:avLst/>
            </a:prstGeom>
            <a:noFill/>
            <a:ln w="3172" cap="flat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endParaRP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200" b="0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      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2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               </a:t>
              </a:r>
              <a:r>
                <a:rPr lang="sk-SK" sz="2400" b="1" i="0" u="none" strike="noStrike" kern="1200" cap="none" spc="0" baseline="0">
                  <a:solidFill>
                    <a:srgbClr val="000000"/>
                  </a:solidFill>
                  <a:uFillTx/>
                  <a:latin typeface="Arial" pitchFamily="34"/>
                </a:rPr>
                <a:t>Zásoby</a:t>
              </a:r>
            </a:p>
          </p:txBody>
        </p:sp>
        <p:sp>
          <p:nvSpPr>
            <p:cNvPr id="10" name="Line 12"/>
            <p:cNvSpPr/>
            <p:nvPr/>
          </p:nvSpPr>
          <p:spPr>
            <a:xfrm>
              <a:off x="2357780" y="3346447"/>
              <a:ext cx="524023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3172" cap="flat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1" name="Line 29"/>
          <p:cNvSpPr/>
          <p:nvPr/>
        </p:nvSpPr>
        <p:spPr>
          <a:xfrm>
            <a:off x="2355851" y="3346447"/>
            <a:ext cx="15873" cy="3873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round/>
            <a:tailEnd type="arrow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Štruktúra zásob podniku podľa vecnej podstaty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609603" lvl="0" indent="-609603">
              <a:buAutoNum type="alphaLcParenR"/>
            </a:pPr>
            <a:r>
              <a:rPr lang="sk-SK" sz="2400"/>
              <a:t>Materiál </a:t>
            </a:r>
          </a:p>
          <a:p>
            <a:pPr marL="609603" lvl="0" indent="-609603">
              <a:buAutoNum type="alphaLcParenR"/>
            </a:pPr>
            <a:endParaRPr lang="sk-SK" sz="2400"/>
          </a:p>
          <a:p>
            <a:pPr marL="609603" lvl="0" indent="-609603">
              <a:buAutoNum type="alphaLcParenR"/>
            </a:pPr>
            <a:r>
              <a:rPr lang="sk-SK" sz="2400"/>
              <a:t>Zásoby vlastnej výroby</a:t>
            </a:r>
          </a:p>
          <a:p>
            <a:pPr marL="609603" lvl="0" indent="-609603">
              <a:buNone/>
            </a:pPr>
            <a:endParaRPr lang="sk-SK" sz="2400"/>
          </a:p>
          <a:p>
            <a:pPr marL="609603" lvl="0" indent="-609603">
              <a:buAutoNum type="alphaLcParenR"/>
            </a:pPr>
            <a:r>
              <a:rPr lang="sk-SK" sz="2400"/>
              <a:t>Tovar</a:t>
            </a:r>
          </a:p>
          <a:p>
            <a:pPr marL="609603" lvl="0" indent="-609603">
              <a:buAutoNum type="alphaLcParenR"/>
            </a:pPr>
            <a:endParaRPr lang="sk-SK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Štruktúra zásob podniku podľa potreby vo výrobnom procese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b="1"/>
              <a:t>bežné</a:t>
            </a:r>
            <a:r>
              <a:rPr lang="sk-SK"/>
              <a:t> </a:t>
            </a:r>
          </a:p>
          <a:p>
            <a:pPr lvl="0"/>
            <a:endParaRPr lang="sk-SK" b="1"/>
          </a:p>
          <a:p>
            <a:pPr lvl="0"/>
            <a:r>
              <a:rPr lang="sk-SK" b="1"/>
              <a:t>sezónne</a:t>
            </a:r>
          </a:p>
          <a:p>
            <a:pPr lvl="0">
              <a:buNone/>
            </a:pPr>
            <a:endParaRPr lang="sk-SK" b="1"/>
          </a:p>
          <a:p>
            <a:pPr lvl="0"/>
            <a:r>
              <a:rPr lang="sk-SK" b="1"/>
              <a:t>poistné</a:t>
            </a:r>
            <a:r>
              <a:rPr lang="sk-SK"/>
              <a:t> </a:t>
            </a:r>
          </a:p>
          <a:p>
            <a:pPr lvl="0"/>
            <a:r>
              <a:rPr lang="sk-SK"/>
              <a:t> </a:t>
            </a:r>
            <a:endParaRPr lang="sk-SK" b="1"/>
          </a:p>
          <a:p>
            <a:pPr lvl="0"/>
            <a:r>
              <a:rPr lang="sk-SK" b="1"/>
              <a:t>technologické</a:t>
            </a:r>
            <a:r>
              <a:rPr lang="sk-SK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Obstaranie materiálových zásob</a:t>
            </a:r>
          </a:p>
          <a:p>
            <a:pPr marL="109545" lvl="0" indent="0">
              <a:buNone/>
            </a:pPr>
            <a:endParaRPr lang="sk-SK"/>
          </a:p>
          <a:p>
            <a:pPr lvl="0"/>
            <a:r>
              <a:rPr lang="sk-SK"/>
              <a:t>Ocenenie materiálových zásob 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/>
          <p:nvPr/>
        </p:nvSpPr>
        <p:spPr>
          <a:xfrm>
            <a:off x="325434" y="419096"/>
            <a:ext cx="8818565" cy="48936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Funkcie zásob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- </a:t>
            </a: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Sú vstupom do výrobného procesu, nevyhnutným predpokladom jeho realizácie.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Zabezpečujú plynulosť výrobného procesu, t.j.  odstaňujú časový nesúlad medzi jednotlivými stupňami výroby, kapacitný nesúlad medzi výrobou polotovarov a ich spotrebou v nadväzujúich výrobných operáciách.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Preklenujú časový nesúlad medzi výrobou (ponukou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)</a:t>
            </a: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a spotrebou  (dopytom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)</a:t>
            </a: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Kryjú</a:t>
            </a: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nepredvídateľné výkyvy v dopyte alebo pri doplňovaní zásob (poistné zásoby</a:t>
            </a: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)</a:t>
            </a: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Zámerné vytváranie zásob.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/>
          <p:nvPr/>
        </p:nvSpPr>
        <p:spPr>
          <a:xfrm>
            <a:off x="481010" y="419096"/>
            <a:ext cx="8383584" cy="30956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Dôvody, pre ktoré sa venuje zvýšená pozornosť určeniu veľkosti zásob: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Zabezpečenie plynulosti výrobného procesu,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Viazanie finančných zdrojov,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Náklady, ktoré vyvolávajú zásoby.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/>
          <p:nvPr/>
        </p:nvSpPr>
        <p:spPr>
          <a:xfrm>
            <a:off x="481010" y="419096"/>
            <a:ext cx="8383584" cy="35856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Evidencia materiálových zásob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 objednávka,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 dodací list, faktúra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 príjemka,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 výdajka,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  skladová karta.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0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585" y="243843"/>
            <a:ext cx="8212180" cy="616567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12" y="200299"/>
            <a:ext cx="8076520" cy="621792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0" y="1071155"/>
            <a:ext cx="9144000" cy="4935940"/>
          </a:xfrm>
        </p:spPr>
        <p:txBody>
          <a:bodyPr/>
          <a:lstStyle/>
          <a:p>
            <a:pPr lvl="0"/>
            <a:r>
              <a:rPr lang="sk-SK" dirty="0"/>
              <a:t>Literatúra: Podniková ekonomika s. 83-121</a:t>
            </a:r>
          </a:p>
          <a:p>
            <a:pPr marL="109545" lvl="0" indent="0">
              <a:buNone/>
            </a:pPr>
            <a:endParaRPr lang="sk-SK" dirty="0"/>
          </a:p>
          <a:p>
            <a:pPr marL="452445" indent="-342900"/>
            <a:r>
              <a:rPr lang="sk-SK" sz="2400" dirty="0" smtClean="0"/>
              <a:t>charakteristika </a:t>
            </a:r>
            <a:r>
              <a:rPr lang="sk-SK" sz="2400" dirty="0"/>
              <a:t>podnikových informačných systémov</a:t>
            </a:r>
          </a:p>
          <a:p>
            <a:pPr marL="452445" indent="-342900"/>
            <a:r>
              <a:rPr lang="sk-SK" sz="2400" dirty="0" smtClean="0"/>
              <a:t>charakteristika </a:t>
            </a:r>
            <a:r>
              <a:rPr lang="sk-SK" sz="2400" dirty="0"/>
              <a:t>primárnych podnikových procesov zásobovanie, výroba, odbyt</a:t>
            </a:r>
          </a:p>
          <a:p>
            <a:pPr marL="452445" indent="-342900"/>
            <a:r>
              <a:rPr lang="sk-SK" sz="2400" dirty="0" smtClean="0"/>
              <a:t>charakteristika </a:t>
            </a:r>
            <a:r>
              <a:rPr lang="sk-SK" sz="2400" dirty="0"/>
              <a:t>podporných podnikových procesov  financovanie, investovanie, personalistika</a:t>
            </a:r>
          </a:p>
          <a:p>
            <a:pPr marL="452445" indent="-342900"/>
            <a:r>
              <a:rPr lang="sk-SK" sz="2400" dirty="0" smtClean="0"/>
              <a:t>zásobovanie </a:t>
            </a:r>
            <a:r>
              <a:rPr lang="sk-SK" sz="2400" dirty="0"/>
              <a:t>– charakteristika, štruktúra zásob, oceňovanie a evidencia zásob,</a:t>
            </a:r>
          </a:p>
          <a:p>
            <a:pPr marL="452445" indent="-342900"/>
            <a:r>
              <a:rPr lang="sk-SK" sz="2400" dirty="0" smtClean="0"/>
              <a:t>výroba </a:t>
            </a:r>
            <a:r>
              <a:rPr lang="sk-SK" sz="2400" dirty="0"/>
              <a:t>– charakteristika, výrobná kapacita</a:t>
            </a:r>
          </a:p>
          <a:p>
            <a:pPr marL="452445" indent="-342900"/>
            <a:r>
              <a:rPr lang="sk-SK" sz="2400" dirty="0" smtClean="0"/>
              <a:t>odbyt </a:t>
            </a:r>
            <a:r>
              <a:rPr lang="sk-SK" sz="2400" dirty="0"/>
              <a:t>– charakteristika, plánovanie marketingového mixu. </a:t>
            </a:r>
          </a:p>
          <a:p>
            <a:pPr lvl="0"/>
            <a:endParaRPr lang="sk-SK" dirty="0"/>
          </a:p>
          <a:p>
            <a:pPr lvl="0"/>
            <a:endParaRPr lang="sk-SK" dirty="0"/>
          </a:p>
        </p:txBody>
      </p:sp>
      <p:sp>
        <p:nvSpPr>
          <p:cNvPr id="3" name="Nadpis 3"/>
          <p:cNvSpPr txBox="1">
            <a:spLocks noGrp="1"/>
          </p:cNvSpPr>
          <p:nvPr>
            <p:ph type="title"/>
          </p:nvPr>
        </p:nvSpPr>
        <p:spPr>
          <a:xfrm>
            <a:off x="139336" y="176815"/>
            <a:ext cx="8547463" cy="707886"/>
          </a:xfrm>
        </p:spPr>
        <p:txBody>
          <a:bodyPr>
            <a:spAutoFit/>
          </a:bodyPr>
          <a:lstStyle/>
          <a:p>
            <a:r>
              <a:rPr lang="sk-SK" sz="3800" dirty="0" smtClean="0"/>
              <a:t>  </a:t>
            </a:r>
            <a:r>
              <a:rPr lang="sk-SK" sz="4000" dirty="0"/>
              <a:t>Obsah </a:t>
            </a:r>
            <a:r>
              <a:rPr lang="sk-SK" sz="4000" dirty="0" smtClean="0"/>
              <a:t>prednášky</a:t>
            </a:r>
            <a:endParaRPr lang="sk-SK"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4"/>
          <p:cNvGraphicFramePr>
            <a:graphicFrameLocks noGrp="1"/>
          </p:cNvGraphicFramePr>
          <p:nvPr/>
        </p:nvGraphicFramePr>
        <p:xfrm>
          <a:off x="113211" y="426713"/>
          <a:ext cx="8351489" cy="613317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4896"/>
                <a:gridCol w="844896"/>
                <a:gridCol w="121322"/>
                <a:gridCol w="400854"/>
                <a:gridCol w="565364"/>
                <a:gridCol w="844896"/>
                <a:gridCol w="844896"/>
                <a:gridCol w="121322"/>
                <a:gridCol w="844896"/>
                <a:gridCol w="844896"/>
                <a:gridCol w="121322"/>
                <a:gridCol w="558570"/>
                <a:gridCol w="126022"/>
                <a:gridCol w="704078"/>
                <a:gridCol w="563261"/>
              </a:tblGrid>
              <a:tr h="597898">
                <a:tc gridSpan="5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Skladová karta zásob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Číslo skladovej karty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597898">
                <a:tc gridSpan="5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Kód podľa platnej JK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Názov materiálu (výrobku)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797201"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Dátum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Norma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Min.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Max.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Merná jednotka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Cena za MJ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Účet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Dátum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€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96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96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Dátum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Doklad číslo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Obsah zápisu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Množstvo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€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49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Príjem 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Výdaj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Zásoba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Príjem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Výdaj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Zásoba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14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2"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900" b="1">
                          <a:latin typeface="Times New Roman" pitchFamily="18"/>
                          <a:ea typeface="Times New Roman" pitchFamily="18"/>
                        </a:rPr>
                        <a:t> </a:t>
                      </a:r>
                      <a:endParaRPr lang="sk-SK" sz="900">
                        <a:latin typeface="Times New Roman" pitchFamily="18"/>
                        <a:ea typeface="Times New Roman" pitchFamily="18"/>
                      </a:endParaRPr>
                    </a:p>
                  </a:txBody>
                  <a:tcPr marL="52706" marR="52706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179515" y="260649"/>
            <a:ext cx="8694517" cy="5865519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sk-SK" sz="4000" b="1">
                <a:latin typeface="Times New Roman" pitchFamily="18"/>
                <a:cs typeface="Times New Roman" pitchFamily="18"/>
              </a:rPr>
              <a:t>Výroba </a:t>
            </a:r>
            <a:r>
              <a:rPr lang="sk-SK"/>
              <a:t> 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/>
          </a:p>
          <a:p>
            <a:pPr marL="0" lvl="0" indent="0">
              <a:lnSpc>
                <a:spcPct val="80000"/>
              </a:lnSpc>
              <a:buNone/>
            </a:pPr>
            <a:r>
              <a:rPr lang="sk-SK"/>
              <a:t>Je proces v rámci ktorého dochádza k premene určitej kombinácie výrobných faktorov na hmotné výrobky alebo služby.</a:t>
            </a:r>
          </a:p>
          <a:p>
            <a:pPr marL="0" lvl="0" indent="0">
              <a:lnSpc>
                <a:spcPct val="80000"/>
              </a:lnSpc>
              <a:buNone/>
            </a:pPr>
            <a:endParaRPr lang="sk-SK"/>
          </a:p>
          <a:p>
            <a:pPr marL="0" lvl="0" indent="0">
              <a:lnSpc>
                <a:spcPct val="80000"/>
              </a:lnSpc>
              <a:buNone/>
            </a:pPr>
            <a:r>
              <a:rPr lang="sk-SK"/>
              <a:t>Zjednodušene možno povedať, že ide o spracovanie  materiálu výkonnou prácou, s použitím dlhodobého majetku do podoby finálnych produktov.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4000"/>
              <a:t>Výrobné faktory </a:t>
            </a:r>
            <a:r>
              <a:rPr lang="sk-SK"/>
              <a:t> 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sk-SK"/>
              <a:t>Základné členenie podnikových výrobných</a:t>
            </a:r>
          </a:p>
          <a:p>
            <a:pPr lvl="0">
              <a:spcBef>
                <a:spcPts val="0"/>
              </a:spcBef>
              <a:buNone/>
            </a:pPr>
            <a:r>
              <a:rPr lang="sk-SK"/>
              <a:t>faktorov: </a:t>
            </a:r>
            <a:r>
              <a:rPr lang="sk-SK" sz="2000"/>
              <a:t>(podľa G</a:t>
            </a:r>
            <a:r>
              <a:rPr lang="en-US" sz="2000">
                <a:cs typeface="Times New Roman" pitchFamily="18"/>
              </a:rPr>
              <a:t>ü</a:t>
            </a:r>
            <a:r>
              <a:rPr lang="sk-SK" sz="2000">
                <a:cs typeface="Times New Roman" pitchFamily="18"/>
              </a:rPr>
              <a:t>nter W</a:t>
            </a:r>
            <a:r>
              <a:rPr lang="en-US" sz="2000">
                <a:latin typeface="Times New Roman" pitchFamily="18"/>
                <a:cs typeface="Times New Roman" pitchFamily="18"/>
              </a:rPr>
              <a:t>ö</a:t>
            </a:r>
            <a:r>
              <a:rPr lang="sk-SK" sz="2000">
                <a:latin typeface="Times New Roman" pitchFamily="18"/>
                <a:cs typeface="Times New Roman" pitchFamily="18"/>
              </a:rPr>
              <a:t>he)</a:t>
            </a:r>
          </a:p>
          <a:p>
            <a:pPr lvl="0">
              <a:buNone/>
            </a:pPr>
            <a:endParaRPr lang="sk-SK">
              <a:latin typeface="Times New Roman" pitchFamily="18"/>
              <a:cs typeface="Times New Roman" pitchFamily="18"/>
            </a:endParaRPr>
          </a:p>
          <a:p>
            <a:pPr lvl="0"/>
            <a:r>
              <a:rPr lang="sk-SK" b="1"/>
              <a:t>dispozitívne </a:t>
            </a:r>
            <a:r>
              <a:rPr lang="sk-SK"/>
              <a:t>-  riadiaca práca,</a:t>
            </a:r>
          </a:p>
          <a:p>
            <a:pPr lvl="0"/>
            <a:r>
              <a:rPr lang="sk-SK" b="1"/>
              <a:t>elementárne</a:t>
            </a:r>
            <a:r>
              <a:rPr lang="sk-SK"/>
              <a:t> -  výkonná práca,</a:t>
            </a:r>
          </a:p>
          <a:p>
            <a:pPr lvl="0">
              <a:buNone/>
            </a:pPr>
            <a:r>
              <a:rPr lang="sk-SK"/>
              <a:t>                       -  dlhodobý hmotný majetok,</a:t>
            </a:r>
          </a:p>
          <a:p>
            <a:pPr lvl="0">
              <a:buNone/>
            </a:pPr>
            <a:r>
              <a:rPr lang="sk-SK"/>
              <a:t>                       -  materiál.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9545" lvl="0" indent="0">
              <a:buNone/>
            </a:pPr>
            <a:r>
              <a:rPr lang="sk-SK"/>
              <a:t>Zahŕňa súbor činností, ktorých cieľom je realizácia výkonov podniku </a:t>
            </a:r>
          </a:p>
          <a:p>
            <a:pPr marL="109545" lvl="0" indent="0">
              <a:buNone/>
            </a:pPr>
            <a:endParaRPr lang="sk-SK"/>
          </a:p>
          <a:p>
            <a:pPr marL="109545" lvl="0" indent="0">
              <a:buNone/>
            </a:pPr>
            <a:r>
              <a:rPr lang="sk-SK"/>
              <a:t>Vychádza z analýzy potrieb trhu – zákazníkov</a:t>
            </a:r>
          </a:p>
          <a:p>
            <a:pPr marL="109545" lvl="0" indent="0">
              <a:buNone/>
            </a:pPr>
            <a:endParaRPr lang="sk-SK"/>
          </a:p>
          <a:p>
            <a:pPr marL="109545" lvl="0" indent="0">
              <a:buNone/>
            </a:pPr>
            <a:r>
              <a:rPr lang="sk-SK"/>
              <a:t>Marketingový mix - </a:t>
            </a:r>
          </a:p>
          <a:p>
            <a:pPr lvl="0">
              <a:buChar char="-"/>
            </a:pPr>
            <a:r>
              <a:rPr lang="sk-SK"/>
              <a:t>výrobková politika,</a:t>
            </a:r>
          </a:p>
          <a:p>
            <a:pPr lvl="0">
              <a:buChar char="-"/>
            </a:pPr>
            <a:r>
              <a:rPr lang="sk-SK"/>
              <a:t>cenová politika,</a:t>
            </a:r>
          </a:p>
          <a:p>
            <a:pPr lvl="0">
              <a:buChar char="-"/>
            </a:pPr>
            <a:r>
              <a:rPr lang="sk-SK"/>
              <a:t>komunikačná politika,</a:t>
            </a:r>
          </a:p>
          <a:p>
            <a:pPr lvl="0">
              <a:buChar char="-"/>
            </a:pPr>
            <a:r>
              <a:rPr lang="sk-SK"/>
              <a:t>distribučná politika.</a:t>
            </a:r>
          </a:p>
          <a:p>
            <a:pPr lvl="0">
              <a:buChar char="-"/>
            </a:pPr>
            <a:endParaRPr lang="sk-SK"/>
          </a:p>
        </p:txBody>
      </p:sp>
      <p:sp>
        <p:nvSpPr>
          <p:cNvPr id="3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/>
              <a:t>Odbyt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ponuka výrobkov, ktoré sú na trhu žiadané,</a:t>
            </a:r>
          </a:p>
          <a:p>
            <a:pPr lvl="0"/>
            <a:r>
              <a:rPr lang="sk-SK"/>
              <a:t>zaradenie nových výrobkov do výborného programu,</a:t>
            </a:r>
          </a:p>
          <a:p>
            <a:pPr lvl="0"/>
            <a:r>
              <a:rPr lang="sk-SK"/>
              <a:t>inovácie existujúcich výrobkov,</a:t>
            </a:r>
          </a:p>
          <a:p>
            <a:pPr lvl="0"/>
            <a:r>
              <a:rPr lang="sk-SK"/>
              <a:t>odlíšenie sa od ponuky konkurencie,</a:t>
            </a:r>
          </a:p>
          <a:p>
            <a:pPr lvl="0"/>
            <a:r>
              <a:rPr lang="sk-SK"/>
              <a:t>zvýšenie kvality výrobkov,</a:t>
            </a:r>
          </a:p>
          <a:p>
            <a:pPr lvl="0"/>
            <a:r>
              <a:rPr lang="sk-SK"/>
              <a:t>pridanie doplnkového úžitku k základnému úžitku, </a:t>
            </a:r>
          </a:p>
          <a:p>
            <a:pPr lvl="0"/>
            <a:r>
              <a:rPr lang="sk-SK"/>
              <a:t>atď. 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Výrobková politika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spôsob stanovenia ceny výrobku,</a:t>
            </a:r>
          </a:p>
          <a:p>
            <a:pPr lvl="0"/>
            <a:r>
              <a:rPr lang="sk-SK"/>
              <a:t>využitie ceny ako nástroja na podporu odbytu,</a:t>
            </a:r>
          </a:p>
          <a:p>
            <a:pPr lvl="0"/>
            <a:r>
              <a:rPr lang="sk-SK"/>
              <a:t>uplatnenie rôznych druhov zliav,</a:t>
            </a:r>
          </a:p>
          <a:p>
            <a:pPr lvl="0"/>
            <a:r>
              <a:rPr lang="sk-SK"/>
              <a:t>stanovenie platobných podmienok,</a:t>
            </a:r>
          </a:p>
          <a:p>
            <a:pPr lvl="0"/>
            <a:r>
              <a:rPr lang="sk-SK"/>
              <a:t>atď. 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Cenová politika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výber spôsobu propagácie</a:t>
            </a:r>
          </a:p>
          <a:p>
            <a:pPr lvl="0"/>
            <a:r>
              <a:rPr lang="sk-SK"/>
              <a:t>výber výrobkov, o ktorých bude zákazník informovaný,</a:t>
            </a:r>
          </a:p>
          <a:p>
            <a:pPr lvl="0"/>
            <a:r>
              <a:rPr lang="sk-SK"/>
              <a:t>atď.</a:t>
            </a:r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Komunikačná politika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Výber spôsobu predaja výrobkov,</a:t>
            </a:r>
          </a:p>
          <a:p>
            <a:pPr marL="109545" lvl="0" indent="0">
              <a:buNone/>
            </a:pPr>
            <a:r>
              <a:rPr lang="sk-SK"/>
              <a:t>    veľkoobchodná sieť</a:t>
            </a:r>
          </a:p>
          <a:p>
            <a:pPr marL="109545" lvl="0" indent="0">
              <a:buNone/>
            </a:pPr>
            <a:r>
              <a:rPr lang="sk-SK"/>
              <a:t>    predajcovia</a:t>
            </a:r>
          </a:p>
          <a:p>
            <a:pPr marL="109545" lvl="0" indent="0">
              <a:buNone/>
            </a:pPr>
            <a:r>
              <a:rPr lang="sk-SK"/>
              <a:t>    priamy predaj. </a:t>
            </a:r>
          </a:p>
          <a:p>
            <a:pPr marL="109545" lvl="0" indent="0">
              <a:buNone/>
            </a:pPr>
            <a:endParaRPr lang="sk-SK"/>
          </a:p>
        </p:txBody>
      </p:sp>
      <p:sp>
        <p:nvSpPr>
          <p:cNvPr id="3" name="Nadpis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/>
              <a:t>Distribučná politika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323523" y="404667"/>
            <a:ext cx="8363276" cy="5721501"/>
          </a:xfrm>
        </p:spPr>
        <p:txBody>
          <a:bodyPr/>
          <a:lstStyle/>
          <a:p>
            <a:pPr marL="0" lvl="0" indent="0" fontAlgn="t">
              <a:buNone/>
            </a:pPr>
            <a:r>
              <a:rPr lang="sk-SK" b="1" dirty="0"/>
              <a:t>Charakteristika podnikových informačných systémov </a:t>
            </a:r>
          </a:p>
          <a:p>
            <a:pPr marL="109545" lvl="0" indent="0">
              <a:buNone/>
            </a:pPr>
            <a:endParaRPr lang="sk-SK" dirty="0"/>
          </a:p>
          <a:p>
            <a:pPr marL="109545" lvl="0" indent="0">
              <a:buNone/>
            </a:pPr>
            <a:r>
              <a:rPr lang="sk-SK" dirty="0"/>
              <a:t>Podnikový informačný systém </a:t>
            </a:r>
          </a:p>
          <a:p>
            <a:pPr marL="109545" lvl="0" indent="0">
              <a:buNone/>
            </a:pPr>
            <a:r>
              <a:rPr lang="sk-SK" dirty="0"/>
              <a:t>je účelové usporiadanie vzťahov medzi ľuďmi, dátovými zdrojmi a metódami ich spracovania, vrátane technických a technologických prostriedkov. </a:t>
            </a:r>
          </a:p>
          <a:p>
            <a:pPr marL="109545" lvl="0" indent="0">
              <a:buNone/>
            </a:pPr>
            <a:endParaRPr lang="sk-SK" dirty="0"/>
          </a:p>
          <a:p>
            <a:pPr marL="109545" lvl="0" indent="0">
              <a:buNone/>
            </a:pPr>
            <a:r>
              <a:rPr lang="sk-SK" dirty="0"/>
              <a:t>Jeho účelom je tvorba a prezentácia informácií pre potreby ich užívateľov.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obsah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7676" y="182880"/>
            <a:ext cx="8064139" cy="6444343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3"/>
          <p:cNvSpPr/>
          <p:nvPr/>
        </p:nvSpPr>
        <p:spPr>
          <a:xfrm>
            <a:off x="395532" y="499884"/>
            <a:ext cx="8208916" cy="612475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Priebeh primárnych a podporných podnikových procesov podporujú informačno-komunikačné technológie (IKT). </a:t>
            </a: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t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8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/>
          <p:cNvSpPr txBox="1">
            <a:spLocks noGrp="1"/>
          </p:cNvSpPr>
          <p:nvPr>
            <p:ph idx="1"/>
          </p:nvPr>
        </p:nvSpPr>
        <p:spPr>
          <a:xfrm>
            <a:off x="395532" y="188640"/>
            <a:ext cx="8229600" cy="4525959"/>
          </a:xfrm>
        </p:spPr>
        <p:txBody>
          <a:bodyPr/>
          <a:lstStyle/>
          <a:p>
            <a:pPr marL="0" lvl="0" indent="0">
              <a:buNone/>
            </a:pPr>
            <a:r>
              <a:rPr lang="sk-SK"/>
              <a:t> </a:t>
            </a:r>
          </a:p>
        </p:txBody>
      </p:sp>
      <p:pic>
        <p:nvPicPr>
          <p:cNvPr id="3" name="Obrázok 14" descr="kvieto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66" y="557976"/>
            <a:ext cx="8128741" cy="61620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BlokTextu 3"/>
          <p:cNvSpPr txBox="1"/>
          <p:nvPr/>
        </p:nvSpPr>
        <p:spPr>
          <a:xfrm>
            <a:off x="470266" y="188640"/>
            <a:ext cx="684493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Aplikácie (moduly) MIS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42"/>
          <p:cNvGrpSpPr/>
          <p:nvPr/>
        </p:nvGrpSpPr>
        <p:grpSpPr>
          <a:xfrm>
            <a:off x="179386" y="646837"/>
            <a:ext cx="8929692" cy="5806348"/>
            <a:chOff x="179386" y="646837"/>
            <a:chExt cx="8929692" cy="5806348"/>
          </a:xfrm>
        </p:grpSpPr>
        <p:sp>
          <p:nvSpPr>
            <p:cNvPr id="3" name="Obdĺžnik 3"/>
            <p:cNvSpPr/>
            <p:nvPr/>
          </p:nvSpPr>
          <p:spPr>
            <a:xfrm>
              <a:off x="2051840" y="646837"/>
              <a:ext cx="5329242" cy="936629"/>
            </a:xfrm>
            <a:prstGeom prst="rect">
              <a:avLst/>
            </a:prstGeom>
            <a:solidFill>
              <a:srgbClr val="5B9BD5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        Primárne podnikové procesy</a:t>
              </a:r>
            </a:p>
          </p:txBody>
        </p:sp>
        <p:sp>
          <p:nvSpPr>
            <p:cNvPr id="4" name="Obdĺžnik 4"/>
            <p:cNvSpPr/>
            <p:nvPr/>
          </p:nvSpPr>
          <p:spPr>
            <a:xfrm>
              <a:off x="3276596" y="2349495"/>
              <a:ext cx="2663820" cy="935038"/>
            </a:xfrm>
            <a:prstGeom prst="rect">
              <a:avLst/>
            </a:prstGeom>
            <a:solidFill>
              <a:srgbClr val="5B9BD5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Výroba </a:t>
              </a:r>
            </a:p>
          </p:txBody>
        </p:sp>
        <p:sp>
          <p:nvSpPr>
            <p:cNvPr id="5" name="Obdĺžnik 5"/>
            <p:cNvSpPr/>
            <p:nvPr/>
          </p:nvSpPr>
          <p:spPr>
            <a:xfrm>
              <a:off x="6372225" y="2349495"/>
              <a:ext cx="2665411" cy="935038"/>
            </a:xfrm>
            <a:prstGeom prst="rect">
              <a:avLst/>
            </a:prstGeom>
            <a:solidFill>
              <a:srgbClr val="5B9BD5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24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Odbyt </a:t>
              </a:r>
            </a:p>
          </p:txBody>
        </p:sp>
        <p:sp>
          <p:nvSpPr>
            <p:cNvPr id="6" name="Obdĺžnik 6"/>
            <p:cNvSpPr/>
            <p:nvPr/>
          </p:nvSpPr>
          <p:spPr>
            <a:xfrm>
              <a:off x="179386" y="3141658"/>
              <a:ext cx="2808286" cy="331152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stanovenie potrieb zásob,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obstaranie,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doprava,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príjem na sklad,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distribúcia,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-skladové hospodárstvo,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-riadenie zásob,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-úprava zásob pred odovzdaním do výroby,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-vybavovanie reklamácii. </a:t>
              </a:r>
              <a:endParaRPr lang="sk-SK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Obdĺžnik 7"/>
            <p:cNvSpPr/>
            <p:nvPr/>
          </p:nvSpPr>
          <p:spPr>
            <a:xfrm>
              <a:off x="3203572" y="3141658"/>
              <a:ext cx="2808286" cy="331152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priama premena vstupov na výstupy</a:t>
              </a:r>
              <a:endParaRPr lang="sk-SK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Obdĺžnik 8"/>
            <p:cNvSpPr/>
            <p:nvPr/>
          </p:nvSpPr>
          <p:spPr>
            <a:xfrm>
              <a:off x="6300792" y="3141658"/>
              <a:ext cx="2808286" cy="3311527"/>
            </a:xfrm>
            <a:prstGeom prst="rect">
              <a:avLst/>
            </a:prstGeom>
            <a:solidFill>
              <a:srgbClr val="FFFFFF"/>
            </a:solidFill>
            <a:ln w="12701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-prieskum trhu,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-činnosti zamerané na podporu predaja,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-doprava,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-inštalácia, montáž, 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k-SK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opravy, servis,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100000"/>
                <a:buChar char="-"/>
                <a:tabLst>
                  <a:tab pos="2506663" algn="l"/>
                </a:tabLs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k-SK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cxnSp>
          <p:nvCxnSpPr>
            <p:cNvPr id="9" name="Rovná spojnica 9"/>
            <p:cNvCxnSpPr/>
            <p:nvPr/>
          </p:nvCxnSpPr>
          <p:spPr>
            <a:xfrm>
              <a:off x="1547814" y="1773241"/>
              <a:ext cx="6192838" cy="0"/>
            </a:xfrm>
            <a:prstGeom prst="straightConnector1">
              <a:avLst/>
            </a:prstGeom>
            <a:noFill/>
            <a:ln w="6345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</p:cxnSp>
        <p:cxnSp>
          <p:nvCxnSpPr>
            <p:cNvPr id="10" name="Rovná spojnica 10"/>
            <p:cNvCxnSpPr/>
            <p:nvPr/>
          </p:nvCxnSpPr>
          <p:spPr>
            <a:xfrm>
              <a:off x="4716466" y="1773241"/>
              <a:ext cx="0" cy="576254"/>
            </a:xfrm>
            <a:prstGeom prst="straightConnector1">
              <a:avLst/>
            </a:prstGeom>
            <a:noFill/>
            <a:ln w="6345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</p:cxnSp>
        <p:cxnSp>
          <p:nvCxnSpPr>
            <p:cNvPr id="11" name="Rovná spojnica 11"/>
            <p:cNvCxnSpPr/>
            <p:nvPr/>
          </p:nvCxnSpPr>
          <p:spPr>
            <a:xfrm>
              <a:off x="1547814" y="1773241"/>
              <a:ext cx="0" cy="656091"/>
            </a:xfrm>
            <a:prstGeom prst="straightConnector1">
              <a:avLst/>
            </a:prstGeom>
            <a:noFill/>
            <a:ln w="6345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</p:cxnSp>
        <p:cxnSp>
          <p:nvCxnSpPr>
            <p:cNvPr id="12" name="Rovná spojnica 12"/>
            <p:cNvCxnSpPr/>
            <p:nvPr/>
          </p:nvCxnSpPr>
          <p:spPr>
            <a:xfrm>
              <a:off x="7740652" y="1773241"/>
              <a:ext cx="0" cy="576254"/>
            </a:xfrm>
            <a:prstGeom prst="straightConnector1">
              <a:avLst/>
            </a:prstGeom>
            <a:noFill/>
            <a:ln w="6345" cap="flat">
              <a:solidFill>
                <a:srgbClr val="0070C0">
                  <a:alpha val="94000"/>
                </a:srgbClr>
              </a:solidFill>
              <a:prstDash val="solid"/>
              <a:miter/>
            </a:ln>
          </p:spPr>
        </p:cxnSp>
      </p:grpSp>
      <p:sp>
        <p:nvSpPr>
          <p:cNvPr id="13" name="Zástupný symbol obsahu 13"/>
          <p:cNvSpPr txBox="1">
            <a:spLocks noGrp="1"/>
          </p:cNvSpPr>
          <p:nvPr>
            <p:ph idx="1"/>
          </p:nvPr>
        </p:nvSpPr>
        <p:spPr>
          <a:xfrm>
            <a:off x="215103" y="2396313"/>
            <a:ext cx="2736854" cy="745354"/>
          </a:xfrm>
          <a:solidFill>
            <a:srgbClr val="5B9BD5"/>
          </a:solidFill>
          <a:ln w="12701" cap="flat">
            <a:solidFill>
              <a:srgbClr val="0070C0">
                <a:alpha val="94000"/>
              </a:srgbClr>
            </a:solidFill>
            <a:prstDash val="solid"/>
            <a:miter/>
          </a:ln>
        </p:spPr>
        <p:txBody>
          <a:bodyPr anchor="ctr"/>
          <a:lstStyle/>
          <a:p>
            <a:pPr lvl="0">
              <a:spcBef>
                <a:spcPts val="0"/>
              </a:spcBef>
            </a:pPr>
            <a:r>
              <a:rPr lang="sk-SK" sz="2400" b="1">
                <a:latin typeface="Calibri"/>
              </a:rPr>
              <a:t>Zásobovanie  </a:t>
            </a:r>
          </a:p>
        </p:txBody>
      </p:sp>
      <p:cxnSp>
        <p:nvCxnSpPr>
          <p:cNvPr id="14" name="Rovná spojnica 15"/>
          <p:cNvCxnSpPr>
            <a:stCxn id="3" idx="2"/>
          </p:cNvCxnSpPr>
          <p:nvPr/>
        </p:nvCxnSpPr>
        <p:spPr>
          <a:xfrm>
            <a:off x="4716466" y="1583466"/>
            <a:ext cx="0" cy="215899"/>
          </a:xfrm>
          <a:prstGeom prst="straightConnector1">
            <a:avLst/>
          </a:prstGeom>
          <a:noFill/>
          <a:ln w="6345" cap="flat">
            <a:solidFill>
              <a:srgbClr val="0070C0">
                <a:alpha val="94000"/>
              </a:srgbClr>
            </a:solidFill>
            <a:prstDash val="solid"/>
            <a:miter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2"/>
          <p:cNvSpPr txBox="1"/>
          <p:nvPr/>
        </p:nvSpPr>
        <p:spPr>
          <a:xfrm>
            <a:off x="179386" y="260347"/>
            <a:ext cx="8785226" cy="640175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Podporné činnosti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sng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Personalistika</a:t>
            </a: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 - riadenie ľudských zdrojov – získavanie a prijímanie zamestnancov, zvyšovanie ich kvalifikácie, spôsob odmeňovania a stimulovania zamestnancov podniku.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Financovanie</a:t>
            </a: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 - cieľom je zabezpečiť pre podnik dostatočný objem  finančných zdrojov, zachovanie a udržanie finančnej rovnováhy a optimálnej kapitálovej štruktúry.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sng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Investovanie</a:t>
            </a: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 je zamerané na obnovu a rozšírenie hmotného a nehmotného dlhodobého majetku, v menšej miere o investovanie do finančného majetku.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2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40459" y="98197"/>
            <a:ext cx="5329242" cy="936629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0070C0">
                <a:alpha val="94000"/>
              </a:srgb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Podporné podnikové procesy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109545" lvl="0" indent="0">
              <a:lnSpc>
                <a:spcPct val="90000"/>
              </a:lnSpc>
              <a:buNone/>
            </a:pPr>
            <a:r>
              <a:rPr lang="sk-SK" sz="2400" u="sng"/>
              <a:t>Výskum a vývoj</a:t>
            </a:r>
            <a:r>
              <a:rPr lang="sk-SK" sz="2400"/>
              <a:t> na základe vlastných alebo externých vedeckých a technických poznatkov zdokonaľovať vyrábané výrobky a poskytované služby - výrobková inovácia, zlacňovať a zvyšovať produktivitu používaných výrobných postupov - technologické inovácie. </a:t>
            </a:r>
          </a:p>
          <a:p>
            <a:pPr lvl="0">
              <a:lnSpc>
                <a:spcPct val="90000"/>
              </a:lnSpc>
              <a:buNone/>
            </a:pPr>
            <a:endParaRPr lang="sk-SK" sz="2400"/>
          </a:p>
          <a:p>
            <a:pPr marL="109545" lvl="0" indent="0">
              <a:lnSpc>
                <a:spcPct val="90000"/>
              </a:lnSpc>
              <a:buNone/>
            </a:pPr>
            <a:r>
              <a:rPr lang="sk-SK" sz="2400" u="sng"/>
              <a:t>Všeobecná administratíva</a:t>
            </a:r>
            <a:r>
              <a:rPr lang="sk-SK" sz="2400"/>
              <a:t> - zahŕňa účtovníctvo, všeobecné riadenie podniku, právnu pomoc, plánovanie.   </a:t>
            </a:r>
          </a:p>
          <a:p>
            <a:pPr lvl="0">
              <a:lnSpc>
                <a:spcPct val="90000"/>
              </a:lnSpc>
            </a:pPr>
            <a:endParaRPr lang="sk-SK" sz="2800"/>
          </a:p>
        </p:txBody>
      </p:sp>
      <p:sp>
        <p:nvSpPr>
          <p:cNvPr id="3" name="Obdĺžnik 4"/>
          <p:cNvSpPr/>
          <p:nvPr/>
        </p:nvSpPr>
        <p:spPr>
          <a:xfrm>
            <a:off x="702012" y="368164"/>
            <a:ext cx="5329242" cy="936629"/>
          </a:xfrm>
          <a:prstGeom prst="rect">
            <a:avLst/>
          </a:prstGeom>
          <a:solidFill>
            <a:srgbClr val="5B9BD5"/>
          </a:solidFill>
          <a:ln w="12701" cap="flat">
            <a:solidFill>
              <a:srgbClr val="0070C0">
                <a:alpha val="94000"/>
              </a:srgb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Podporné podnikové procesy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272</TotalTime>
  <Words>667</Words>
  <Application>Microsoft Office PowerPoint</Application>
  <PresentationFormat>Širokouhlá</PresentationFormat>
  <Paragraphs>317</Paragraphs>
  <Slides>27</Slides>
  <Notes>27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Motív1</vt:lpstr>
      <vt:lpstr>Zásobovanie, výroba a odbyt</vt:lpstr>
      <vt:lpstr>  Obsah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Zásobovanie </vt:lpstr>
      <vt:lpstr>Prezentácia programu PowerPoint</vt:lpstr>
      <vt:lpstr>Štruktúra zásob podniku podľa vecnej podstaty </vt:lpstr>
      <vt:lpstr>Štruktúra zásob podniku podľa potreby vo výrobnom procese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Výrobné faktory  </vt:lpstr>
      <vt:lpstr>Odbyt  </vt:lpstr>
      <vt:lpstr>Výrobková politika </vt:lpstr>
      <vt:lpstr>Cenová politika</vt:lpstr>
      <vt:lpstr>Komunikačná politika</vt:lpstr>
      <vt:lpstr>Distribučná politika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Majetková a finančná štruktúra podniku</dc:title>
  <dc:creator>Durisova</dc:creator>
  <cp:lastModifiedBy>Zuzka</cp:lastModifiedBy>
  <cp:revision>14</cp:revision>
  <dcterms:created xsi:type="dcterms:W3CDTF">2015-04-29T06:47:14Z</dcterms:created>
  <dcterms:modified xsi:type="dcterms:W3CDTF">2019-03-04T08:23:41Z</dcterms:modified>
</cp:coreProperties>
</file>