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6" r:id="rId3"/>
    <p:sldId id="258" r:id="rId4"/>
    <p:sldId id="266" r:id="rId5"/>
    <p:sldId id="259" r:id="rId6"/>
    <p:sldId id="260" r:id="rId7"/>
    <p:sldId id="261" r:id="rId8"/>
    <p:sldId id="265" r:id="rId9"/>
    <p:sldId id="264" r:id="rId10"/>
    <p:sldId id="263" r:id="rId11"/>
    <p:sldId id="262" r:id="rId12"/>
  </p:sldIdLst>
  <p:sldSz cx="9144000" cy="6858000" type="screen4x3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A5099-AF22-4A3B-A5CC-D515C46BF546}" type="datetimeFigureOut">
              <a:rPr lang="sk-SK" smtClean="0"/>
              <a:t>21.2.2019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703E6-F867-47FE-A44D-5EA1DA1073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378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703E6-F867-47FE-A44D-5EA1DA1073E7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3288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703E6-F867-47FE-A44D-5EA1DA1073E7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8024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703E6-F867-47FE-A44D-5EA1DA1073E7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708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703E6-F867-47FE-A44D-5EA1DA1073E7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0007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703E6-F867-47FE-A44D-5EA1DA1073E7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4127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703E6-F867-47FE-A44D-5EA1DA1073E7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3627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703E6-F867-47FE-A44D-5EA1DA1073E7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053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703E6-F867-47FE-A44D-5EA1DA1073E7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0562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703E6-F867-47FE-A44D-5EA1DA1073E7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7758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703E6-F867-47FE-A44D-5EA1DA1073E7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0657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703E6-F867-47FE-A44D-5EA1DA1073E7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481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hlý trojuholník 3"/>
          <p:cNvSpPr/>
          <p:nvPr/>
        </p:nvSpPr>
        <p:spPr>
          <a:xfrm>
            <a:off x="0" y="4664070"/>
            <a:ext cx="9150345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gradFill>
            <a:gsLst>
              <a:gs pos="0">
                <a:srgbClr val="007897"/>
              </a:gs>
              <a:gs pos="50000">
                <a:srgbClr val="4ABBE0"/>
              </a:gs>
              <a:gs pos="100000">
                <a:srgbClr val="007897"/>
              </a:gs>
            </a:gsLst>
            <a:lin ang="30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grpSp>
        <p:nvGrpSpPr>
          <p:cNvPr id="3" name="Skupina 15"/>
          <p:cNvGrpSpPr/>
          <p:nvPr/>
        </p:nvGrpSpPr>
        <p:grpSpPr>
          <a:xfrm>
            <a:off x="-3172" y="4953003"/>
            <a:ext cx="9147172" cy="1911351"/>
            <a:chOff x="-3172" y="4953003"/>
            <a:chExt cx="9147172" cy="1911351"/>
          </a:xfrm>
        </p:grpSpPr>
        <p:sp>
          <p:nvSpPr>
            <p:cNvPr id="4" name="Voľná forma 15"/>
            <p:cNvSpPr/>
            <p:nvPr/>
          </p:nvSpPr>
          <p:spPr>
            <a:xfrm>
              <a:off x="1687516" y="4953003"/>
              <a:ext cx="7456483" cy="48736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697"/>
                <a:gd name="f7" fmla="val 367"/>
                <a:gd name="f8" fmla="val 218"/>
                <a:gd name="f9" fmla="+- 0 0 -90"/>
                <a:gd name="f10" fmla="*/ f3 1 4697"/>
                <a:gd name="f11" fmla="*/ f4 1 367"/>
                <a:gd name="f12" fmla="+- f7 0 f5"/>
                <a:gd name="f13" fmla="+- f6 0 f5"/>
                <a:gd name="f14" fmla="*/ f9 f0 1"/>
                <a:gd name="f15" fmla="*/ f13 1 4697"/>
                <a:gd name="f16" fmla="*/ f12 1 367"/>
                <a:gd name="f17" fmla="*/ f14 1 f2"/>
                <a:gd name="f18" fmla="*/ 4697 1 f15"/>
                <a:gd name="f19" fmla="*/ 0 1 f16"/>
                <a:gd name="f20" fmla="*/ 367 1 f16"/>
                <a:gd name="f21" fmla="*/ 0 1 f15"/>
                <a:gd name="f22" fmla="*/ 218 1 f16"/>
                <a:gd name="f23" fmla="+- f17 0 f1"/>
                <a:gd name="f24" fmla="*/ f21 f10 1"/>
                <a:gd name="f25" fmla="*/ f18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5" y="f27"/>
                </a:cxn>
                <a:cxn ang="f23">
                  <a:pos x="f25" y="f26"/>
                </a:cxn>
                <a:cxn ang="f23">
                  <a:pos x="f24" y="f28"/>
                </a:cxn>
                <a:cxn ang="f23">
                  <a:pos x="f25" y="f27"/>
                </a:cxn>
              </a:cxnLst>
              <a:rect l="f24" t="f27" r="f25" b="f26"/>
              <a:pathLst>
                <a:path w="4697" h="367">
                  <a:moveTo>
                    <a:pt x="f6" y="f5"/>
                  </a:moveTo>
                  <a:lnTo>
                    <a:pt x="f6" y="f7"/>
                  </a:lnTo>
                  <a:lnTo>
                    <a:pt x="f5" y="f8"/>
                  </a:lnTo>
                  <a:lnTo>
                    <a:pt x="f6" y="f5"/>
                  </a:lnTo>
                  <a:close/>
                </a:path>
              </a:pathLst>
            </a:custGeom>
            <a:solidFill>
              <a:srgbClr val="9FCBDC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" name="Voľná forma 18"/>
            <p:cNvSpPr/>
            <p:nvPr/>
          </p:nvSpPr>
          <p:spPr>
            <a:xfrm>
              <a:off x="36511" y="5237161"/>
              <a:ext cx="9107488" cy="7889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528"/>
                <a:gd name="f8" fmla="val 48"/>
                <a:gd name="f9" fmla="+- 0 0 -90"/>
                <a:gd name="f10" fmla="*/ f3 1 5760"/>
                <a:gd name="f11" fmla="*/ f4 1 528"/>
                <a:gd name="f12" fmla="+- f7 0 f5"/>
                <a:gd name="f13" fmla="+- f6 0 f5"/>
                <a:gd name="f14" fmla="*/ f9 f0 1"/>
                <a:gd name="f15" fmla="*/ f13 1 5760"/>
                <a:gd name="f16" fmla="*/ f12 1 528"/>
                <a:gd name="f17" fmla="*/ 0 f13 1"/>
                <a:gd name="f18" fmla="*/ 0 f12 1"/>
                <a:gd name="f19" fmla="*/ 2147483646 f13 1"/>
                <a:gd name="f20" fmla="*/ 2147483646 f12 1"/>
                <a:gd name="f21" fmla="*/ 5760 f13 1"/>
                <a:gd name="f22" fmla="*/ 528 f12 1"/>
                <a:gd name="f23" fmla="*/ f14 1 f2"/>
                <a:gd name="f24" fmla="*/ f17 1 5760"/>
                <a:gd name="f25" fmla="*/ f18 1 528"/>
                <a:gd name="f26" fmla="*/ f19 1 5760"/>
                <a:gd name="f27" fmla="*/ f20 1 528"/>
                <a:gd name="f28" fmla="*/ f21 1 5760"/>
                <a:gd name="f29" fmla="*/ f22 1 528"/>
                <a:gd name="f30" fmla="+- f23 0 f1"/>
                <a:gd name="f31" fmla="*/ f24 1 f15"/>
                <a:gd name="f32" fmla="*/ f25 1 f16"/>
                <a:gd name="f33" fmla="*/ f26 1 f15"/>
                <a:gd name="f34" fmla="*/ f27 1 f16"/>
                <a:gd name="f35" fmla="*/ f28 1 f15"/>
                <a:gd name="f36" fmla="*/ f29 1 f16"/>
                <a:gd name="f37" fmla="*/ f31 f10 1"/>
                <a:gd name="f38" fmla="*/ f35 f10 1"/>
                <a:gd name="f39" fmla="*/ f36 f11 1"/>
                <a:gd name="f40" fmla="*/ f32 f11 1"/>
                <a:gd name="f41" fmla="*/ f33 f10 1"/>
                <a:gd name="f42" fmla="*/ f34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37" y="f40"/>
                </a:cxn>
                <a:cxn ang="f30">
                  <a:pos x="f41" y="f40"/>
                </a:cxn>
                <a:cxn ang="f30">
                  <a:pos x="f41" y="f42"/>
                </a:cxn>
                <a:cxn ang="f30">
                  <a:pos x="f41" y="f40"/>
                </a:cxn>
              </a:cxnLst>
              <a:rect l="f37" t="f40" r="f38" b="f39"/>
              <a:pathLst>
                <a:path w="5760" h="52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8" y="f5"/>
                  </a:lnTo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sk-SK" sz="18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endParaRPr>
            </a:p>
          </p:txBody>
        </p:sp>
        <p:sp>
          <p:nvSpPr>
            <p:cNvPr id="6" name="Voľná forma 18"/>
            <p:cNvSpPr/>
            <p:nvPr/>
          </p:nvSpPr>
          <p:spPr>
            <a:xfrm>
              <a:off x="594" y="5000963"/>
              <a:ext cx="9143405" cy="186339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1248"/>
                <a:gd name="f8" fmla="val 528"/>
                <a:gd name="f9" fmla="+- 0 0 -90"/>
                <a:gd name="f10" fmla="*/ f3 1 5760"/>
                <a:gd name="f11" fmla="*/ f4 1 1248"/>
                <a:gd name="f12" fmla="+- f7 0 f5"/>
                <a:gd name="f13" fmla="+- f6 0 f5"/>
                <a:gd name="f14" fmla="*/ f9 f0 1"/>
                <a:gd name="f15" fmla="*/ f13 1 5760"/>
                <a:gd name="f16" fmla="*/ f12 1 1248"/>
                <a:gd name="f17" fmla="*/ f14 1 f2"/>
                <a:gd name="f18" fmla="*/ 0 1 f15"/>
                <a:gd name="f19" fmla="*/ 0 1 f16"/>
                <a:gd name="f20" fmla="*/ 1248 1 f16"/>
                <a:gd name="f21" fmla="*/ 5760 1 f15"/>
                <a:gd name="f22" fmla="*/ 528 1 f16"/>
                <a:gd name="f23" fmla="+- f17 0 f1"/>
                <a:gd name="f24" fmla="*/ f18 f10 1"/>
                <a:gd name="f25" fmla="*/ f21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4" y="f27"/>
                </a:cxn>
                <a:cxn ang="f23">
                  <a:pos x="f24" y="f26"/>
                </a:cxn>
                <a:cxn ang="f23">
                  <a:pos x="f25" y="f26"/>
                </a:cxn>
                <a:cxn ang="f23">
                  <a:pos x="f25" y="f28"/>
                </a:cxn>
                <a:cxn ang="f23">
                  <a:pos x="f24" y="f27"/>
                </a:cxn>
              </a:cxnLst>
              <a:rect l="f24" t="f27" r="f25" b="f26"/>
              <a:pathLst>
                <a:path w="5760" h="1248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8"/>
                  </a:lnTo>
                  <a:lnTo>
                    <a:pt x="f5" y="f5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sx="49999" sy="49999" algn="t"/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Lucida Sans Unicode"/>
              </a:endParaRPr>
            </a:p>
          </p:txBody>
        </p:sp>
        <p:cxnSp>
          <p:nvCxnSpPr>
            <p:cNvPr id="7" name="Rovná spojnica 9"/>
            <p:cNvCxnSpPr/>
            <p:nvPr/>
          </p:nvCxnSpPr>
          <p:spPr>
            <a:xfrm>
              <a:off x="-3172" y="4997653"/>
              <a:ext cx="9147172" cy="789996"/>
            </a:xfrm>
            <a:prstGeom prst="straightConnector1">
              <a:avLst/>
            </a:prstGeom>
            <a:noFill/>
            <a:ln w="12060" cap="flat">
              <a:solidFill>
                <a:srgbClr val="156D83"/>
              </a:solidFill>
              <a:prstDash val="solid"/>
              <a:miter/>
            </a:ln>
          </p:spPr>
        </p:cxnSp>
      </p:grpSp>
      <p:sp>
        <p:nvSpPr>
          <p:cNvPr id="8" name="Nadpis 8"/>
          <p:cNvSpPr txBox="1">
            <a:spLocks noGrp="1"/>
          </p:cNvSpPr>
          <p:nvPr>
            <p:ph type="ctrTitle"/>
          </p:nvPr>
        </p:nvSpPr>
        <p:spPr>
          <a:xfrm>
            <a:off x="685800" y="1752603"/>
            <a:ext cx="7772400" cy="1829760"/>
          </a:xfrm>
        </p:spPr>
        <p:txBody>
          <a:bodyPr anchor="b"/>
          <a:lstStyle>
            <a:lvl1pPr algn="r">
              <a:defRPr sz="4800"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9" name="Podnadpis 16"/>
          <p:cNvSpPr txBox="1">
            <a:spLocks noGrp="1"/>
          </p:cNvSpPr>
          <p:nvPr>
            <p:ph type="subTitle" idx="1"/>
          </p:nvPr>
        </p:nvSpPr>
        <p:spPr>
          <a:xfrm>
            <a:off x="685800" y="3611605"/>
            <a:ext cx="7772400" cy="1199701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rgbClr val="464646"/>
                </a:solidFill>
              </a:defRPr>
            </a:lvl1pPr>
          </a:lstStyle>
          <a:p>
            <a:pPr lvl="0"/>
            <a:r>
              <a:rPr lang="sk-SK"/>
              <a:t>Upravte štýl predlohy podnadpisov</a:t>
            </a:r>
            <a:endParaRPr lang="en-US"/>
          </a:p>
        </p:txBody>
      </p:sp>
      <p:sp>
        <p:nvSpPr>
          <p:cNvPr id="10" name="Zástupný symbol dátumu 2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9499F65D-D2F5-4AD2-9D12-E558AC329D81}" type="datetime1">
              <a:rPr lang="sk-SK"/>
              <a:pPr lvl="0"/>
              <a:t>21.2.2019</a:t>
            </a:fld>
            <a:endParaRPr lang="sk-SK"/>
          </a:p>
        </p:txBody>
      </p:sp>
      <p:sp>
        <p:nvSpPr>
          <p:cNvPr id="11" name="Zástupný symbol päty 1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 lvl="0"/>
            <a:endParaRPr lang="sk-SK"/>
          </a:p>
        </p:txBody>
      </p:sp>
      <p:sp>
        <p:nvSpPr>
          <p:cNvPr id="12" name="Zástupný symbol čísla snímky 2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016E68AB-064B-49AE-B6D6-EB4C3D1CAC05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699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81328"/>
            <a:ext cx="8229600" cy="43860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938FA2-A2A6-4575-BCC5-2B86581CE6BE}" type="datetime1">
              <a:rPr lang="sk-SK"/>
              <a:pPr lvl="0"/>
              <a:t>21.2.2019</a:t>
            </a:fld>
            <a:endParaRPr lang="sk-SK"/>
          </a:p>
        </p:txBody>
      </p:sp>
      <p:sp>
        <p:nvSpPr>
          <p:cNvPr id="5" name="Zástupný symbol päty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symbol čísla snímky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2BA17B-79F5-47C1-99E0-F6C5270184D8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570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 txBox="1">
            <a:spLocks noGrp="1"/>
          </p:cNvSpPr>
          <p:nvPr>
            <p:ph type="title" orient="vert"/>
          </p:nvPr>
        </p:nvSpPr>
        <p:spPr>
          <a:xfrm>
            <a:off x="6844009" y="274640"/>
            <a:ext cx="1777465" cy="559276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324603" cy="55927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376A75-1B84-4AB0-8F25-FD5B0799FC47}" type="datetime1">
              <a:rPr lang="sk-SK"/>
              <a:pPr lvl="0"/>
              <a:t>21.2.2019</a:t>
            </a:fld>
            <a:endParaRPr lang="sk-SK"/>
          </a:p>
        </p:txBody>
      </p:sp>
      <p:sp>
        <p:nvSpPr>
          <p:cNvPr id="5" name="Zástupný symbol päty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symbol čísla snímky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C2EB8C-268F-4DAB-B832-7079DCDC0715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319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3" name="Nadpis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4" name="Zástupný symbol dátumu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CF7366-79BD-45F1-AF08-EBAD44159A59}" type="datetime1">
              <a:rPr lang="sk-SK"/>
              <a:pPr lvl="0"/>
              <a:t>21.2.2019</a:t>
            </a:fld>
            <a:endParaRPr lang="sk-SK"/>
          </a:p>
        </p:txBody>
      </p:sp>
      <p:sp>
        <p:nvSpPr>
          <p:cNvPr id="5" name="Zástupný symbol päty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symbol čísla snímky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FC9809-319E-4AFC-898D-55593EF7B829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882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ložka 3"/>
          <p:cNvSpPr/>
          <p:nvPr/>
        </p:nvSpPr>
        <p:spPr>
          <a:xfrm>
            <a:off x="3636961" y="3005139"/>
            <a:ext cx="182559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 cap="rnd">
            <a:solidFill>
              <a:srgbClr val="1E768C"/>
            </a:solidFill>
            <a:prstDash val="solid"/>
            <a:miter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3" name="Výložka 4"/>
          <p:cNvSpPr/>
          <p:nvPr/>
        </p:nvSpPr>
        <p:spPr>
          <a:xfrm>
            <a:off x="3449638" y="3005139"/>
            <a:ext cx="184151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 cap="rnd">
            <a:solidFill>
              <a:srgbClr val="1E768C"/>
            </a:solidFill>
            <a:prstDash val="solid"/>
            <a:miter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722376" y="1059716"/>
            <a:ext cx="7772400" cy="1828800"/>
          </a:xfrm>
        </p:spPr>
        <p:txBody>
          <a:bodyPr anchor="b"/>
          <a:lstStyle>
            <a:lvl1pPr algn="r">
              <a:defRPr sz="4800">
                <a:solidFill>
                  <a:srgbClr val="DEF5FA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5" name="Zástupný symbol textu 2"/>
          <p:cNvSpPr txBox="1">
            <a:spLocks noGrp="1"/>
          </p:cNvSpPr>
          <p:nvPr>
            <p:ph type="body" idx="1"/>
          </p:nvPr>
        </p:nvSpPr>
        <p:spPr>
          <a:xfrm>
            <a:off x="3922711" y="2931712"/>
            <a:ext cx="4572000" cy="1454883"/>
          </a:xfrm>
        </p:spPr>
        <p:txBody>
          <a:bodyPr/>
          <a:lstStyle>
            <a:lvl1pPr marL="0" indent="0">
              <a:buNone/>
              <a:defRPr sz="23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dátumu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0D78F3F9-C8AF-4302-9B8D-4298C637D7FC}" type="datetime1">
              <a:rPr lang="sk-SK"/>
              <a:pPr lvl="0"/>
              <a:t>21.2.2019</a:t>
            </a:fld>
            <a:endParaRPr lang="sk-SK"/>
          </a:p>
        </p:txBody>
      </p:sp>
      <p:sp>
        <p:nvSpPr>
          <p:cNvPr id="7" name="Zástupný symbol pät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sk-SK"/>
          </a:p>
        </p:txBody>
      </p:sp>
      <p:sp>
        <p:nvSpPr>
          <p:cNvPr id="8" name="Zástupný symbol čísla snímk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3AE611F7-BDEC-4202-9047-22C378A247AB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569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4038603" cy="4525959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3" name="Zástupný symbol obsahu 3"/>
          <p:cNvSpPr txBox="1">
            <a:spLocks noGrp="1"/>
          </p:cNvSpPr>
          <p:nvPr>
            <p:ph idx="2"/>
          </p:nvPr>
        </p:nvSpPr>
        <p:spPr>
          <a:xfrm>
            <a:off x="4648196" y="1481328"/>
            <a:ext cx="4038603" cy="4525959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Nadpis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5" name="Zástupný symbol dátumu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6A13DC-D457-45DA-BF2C-34CCD541FA3D}" type="datetime1">
              <a:rPr lang="sk-SK"/>
              <a:pPr lvl="0"/>
              <a:t>21.2.2019</a:t>
            </a:fld>
            <a:endParaRPr lang="sk-SK"/>
          </a:p>
        </p:txBody>
      </p:sp>
      <p:sp>
        <p:nvSpPr>
          <p:cNvPr id="6" name="Zástupný symbol pät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sk-SK"/>
          </a:p>
        </p:txBody>
      </p:sp>
      <p:sp>
        <p:nvSpPr>
          <p:cNvPr id="7" name="Zástupný symbol čísla snímk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E52E0578-B1FE-4B8B-A00A-C2B0ABAC60A9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621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 txBox="1">
            <a:spLocks noGrp="1"/>
          </p:cNvSpPr>
          <p:nvPr>
            <p:ph type="body" idx="1"/>
          </p:nvPr>
        </p:nvSpPr>
        <p:spPr>
          <a:xfrm>
            <a:off x="457200" y="5410203"/>
            <a:ext cx="4040184" cy="761996"/>
          </a:xfrm>
          <a:solidFill>
            <a:srgbClr val="2DA2BF"/>
          </a:solidFill>
          <a:ln w="9656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textu 3"/>
          <p:cNvSpPr txBox="1">
            <a:spLocks noGrp="1"/>
          </p:cNvSpPr>
          <p:nvPr>
            <p:ph type="body" idx="3"/>
          </p:nvPr>
        </p:nvSpPr>
        <p:spPr>
          <a:xfrm>
            <a:off x="4645023" y="5410203"/>
            <a:ext cx="4041776" cy="761996"/>
          </a:xfrm>
          <a:solidFill>
            <a:srgbClr val="2DA2BF"/>
          </a:solidFill>
          <a:ln w="9656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obsahu 4"/>
          <p:cNvSpPr txBox="1">
            <a:spLocks noGrp="1"/>
          </p:cNvSpPr>
          <p:nvPr>
            <p:ph idx="2"/>
          </p:nvPr>
        </p:nvSpPr>
        <p:spPr>
          <a:xfrm>
            <a:off x="457200" y="1444294"/>
            <a:ext cx="4040184" cy="3941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 txBox="1">
            <a:spLocks noGrp="1"/>
          </p:cNvSpPr>
          <p:nvPr>
            <p:ph idx="4"/>
          </p:nvPr>
        </p:nvSpPr>
        <p:spPr>
          <a:xfrm>
            <a:off x="4645023" y="1444294"/>
            <a:ext cx="4041776" cy="3941758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B2BAA8-4CB4-44D7-8A39-A113BDBAE6E1}" type="datetime1">
              <a:rPr lang="sk-SK"/>
              <a:pPr lvl="0"/>
              <a:t>21.2.2019</a:t>
            </a:fld>
            <a:endParaRPr lang="sk-SK"/>
          </a:p>
        </p:txBody>
      </p:sp>
      <p:sp>
        <p:nvSpPr>
          <p:cNvPr id="8" name="Zástupný symbol päty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9" name="Zástupný symbol čísla snímky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15B5F3-4C79-4DE9-92E6-E6752BA108FC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97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9EBEB246-53E5-4E03-9777-A4C510345155}" type="datetime1">
              <a:rPr lang="sk-SK"/>
              <a:pPr lvl="0"/>
              <a:t>21.2.2019</a:t>
            </a:fld>
            <a:endParaRPr lang="sk-SK"/>
          </a:p>
        </p:txBody>
      </p:sp>
      <p:sp>
        <p:nvSpPr>
          <p:cNvPr id="4" name="Zástupný symbol päty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sk-SK"/>
          </a:p>
        </p:txBody>
      </p:sp>
      <p:sp>
        <p:nvSpPr>
          <p:cNvPr id="5" name="Zástupný symbol čísla snímky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36DA644B-DE90-470D-9622-D5D40EAC4ED0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442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1E2FA1-7655-416A-950E-7E5E85EA1291}" type="datetime1">
              <a:rPr lang="sk-SK"/>
              <a:pPr lvl="0"/>
              <a:t>21.2.2019</a:t>
            </a:fld>
            <a:endParaRPr lang="sk-SK"/>
          </a:p>
        </p:txBody>
      </p:sp>
      <p:sp>
        <p:nvSpPr>
          <p:cNvPr id="3" name="Zástupný symbol päty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4" name="Zástupný symbol čísla snímky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51346E-B1D5-49B2-8F82-FB6FE59F9D92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790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914400" y="4876796"/>
            <a:ext cx="7481776" cy="457200"/>
          </a:xfrm>
        </p:spPr>
        <p:txBody>
          <a:bodyPr anchor="t">
            <a:noAutofit/>
          </a:bodyPr>
          <a:lstStyle>
            <a:lvl1pPr algn="r">
              <a:defRPr sz="2500" b="0">
                <a:solidFill>
                  <a:srgbClr val="2DA2BF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 txBox="1">
            <a:spLocks noGrp="1"/>
          </p:cNvSpPr>
          <p:nvPr>
            <p:ph type="body" idx="2"/>
          </p:nvPr>
        </p:nvSpPr>
        <p:spPr>
          <a:xfrm>
            <a:off x="4419596" y="5355101"/>
            <a:ext cx="3974595" cy="914400"/>
          </a:xfr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 txBox="1">
            <a:spLocks noGrp="1"/>
          </p:cNvSpPr>
          <p:nvPr>
            <p:ph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5C6760-4013-405A-AC49-50B4B4963D27}" type="datetime1">
              <a:rPr lang="sk-SK"/>
              <a:pPr lvl="0"/>
              <a:t>21.2.2019</a:t>
            </a:fld>
            <a:endParaRPr lang="sk-SK"/>
          </a:p>
        </p:txBody>
      </p:sp>
      <p:sp>
        <p:nvSpPr>
          <p:cNvPr id="6" name="Zástupný symbol pät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7" name="Zástupný symbol čísla snímk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E74750-C3D2-4A28-AE4C-F65E54751B77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88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ľná forma 10"/>
          <p:cNvSpPr/>
          <p:nvPr/>
        </p:nvSpPr>
        <p:spPr>
          <a:xfrm>
            <a:off x="500067" y="5945191"/>
            <a:ext cx="4940302" cy="92074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-90"/>
              <a:gd name="f12" fmla="*/ f3 1 7485"/>
              <a:gd name="f13" fmla="*/ f4 1 337"/>
              <a:gd name="f14" fmla="+- f7 0 f5"/>
              <a:gd name="f15" fmla="+- f6 0 f5"/>
              <a:gd name="f16" fmla="*/ f11 f0 1"/>
              <a:gd name="f17" fmla="*/ f15 1 7485"/>
              <a:gd name="f18" fmla="*/ f14 1 337"/>
              <a:gd name="f19" fmla="*/ f16 1 f2"/>
              <a:gd name="f20" fmla="*/ 0 1 f17"/>
              <a:gd name="f21" fmla="*/ 0 1 f18"/>
              <a:gd name="f22" fmla="*/ 5760 1 f17"/>
              <a:gd name="f23" fmla="*/ 528 1 f18"/>
              <a:gd name="f24" fmla="*/ 48 1 f17"/>
              <a:gd name="f25" fmla="*/ 7485 1 f17"/>
              <a:gd name="f26" fmla="*/ 337 1 f18"/>
              <a:gd name="f27" fmla="+- f19 0 f1"/>
              <a:gd name="f28" fmla="*/ f20 f12 1"/>
              <a:gd name="f29" fmla="*/ f25 f12 1"/>
              <a:gd name="f30" fmla="*/ f26 f13 1"/>
              <a:gd name="f31" fmla="*/ f21 f13 1"/>
              <a:gd name="f32" fmla="*/ f22 f12 1"/>
              <a:gd name="f33" fmla="*/ f23 f13 1"/>
              <a:gd name="f34" fmla="*/ f2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8" y="f31"/>
              </a:cxn>
              <a:cxn ang="f27">
                <a:pos x="f32" y="f31"/>
              </a:cxn>
              <a:cxn ang="f27">
                <a:pos x="f32" y="f33"/>
              </a:cxn>
              <a:cxn ang="f27">
                <a:pos x="f34" y="f31"/>
              </a:cxn>
            </a:cxnLst>
            <a:rect l="f28" t="f31" r="f29" b="f30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Voľná forma 15"/>
          <p:cNvSpPr/>
          <p:nvPr/>
        </p:nvSpPr>
        <p:spPr>
          <a:xfrm>
            <a:off x="485775" y="5938835"/>
            <a:ext cx="3690939" cy="93344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-90"/>
              <a:gd name="f13" fmla="*/ f3 1 5591"/>
              <a:gd name="f14" fmla="*/ f4 1 588"/>
              <a:gd name="f15" fmla="+- f7 0 f5"/>
              <a:gd name="f16" fmla="+- f6 0 f5"/>
              <a:gd name="f17" fmla="*/ f12 f0 1"/>
              <a:gd name="f18" fmla="*/ f16 1 5591"/>
              <a:gd name="f19" fmla="*/ f15 1 588"/>
              <a:gd name="f20" fmla="*/ 0 f16 1"/>
              <a:gd name="f21" fmla="*/ 0 f15 1"/>
              <a:gd name="f22" fmla="*/ 2147483646 f16 1"/>
              <a:gd name="f23" fmla="*/ 2147483646 f15 1"/>
              <a:gd name="f24" fmla="*/ 5591 f16 1"/>
              <a:gd name="f25" fmla="*/ 588 f15 1"/>
              <a:gd name="f26" fmla="*/ f17 1 f2"/>
              <a:gd name="f27" fmla="*/ f20 1 5591"/>
              <a:gd name="f28" fmla="*/ f21 1 588"/>
              <a:gd name="f29" fmla="*/ f22 1 5591"/>
              <a:gd name="f30" fmla="*/ f23 1 588"/>
              <a:gd name="f31" fmla="*/ f24 1 5591"/>
              <a:gd name="f32" fmla="*/ f25 1 588"/>
              <a:gd name="f33" fmla="+- f26 0 f1"/>
              <a:gd name="f34" fmla="*/ f27 1 f18"/>
              <a:gd name="f35" fmla="*/ f28 1 f19"/>
              <a:gd name="f36" fmla="*/ f29 1 f18"/>
              <a:gd name="f37" fmla="*/ f30 1 f19"/>
              <a:gd name="f38" fmla="*/ f31 1 f18"/>
              <a:gd name="f39" fmla="*/ f32 1 f19"/>
              <a:gd name="f40" fmla="*/ f34 f13 1"/>
              <a:gd name="f41" fmla="*/ f38 f13 1"/>
              <a:gd name="f42" fmla="*/ f39 f14 1"/>
              <a:gd name="f43" fmla="*/ f35 f14 1"/>
              <a:gd name="f44" fmla="*/ f36 f13 1"/>
              <a:gd name="f45" fmla="*/ f37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40" y="f43"/>
              </a:cxn>
              <a:cxn ang="f33">
                <a:pos x="f44" y="f43"/>
              </a:cxn>
              <a:cxn ang="f33">
                <a:pos x="f44" y="f45"/>
              </a:cxn>
              <a:cxn ang="f33">
                <a:pos x="f44" y="f43"/>
              </a:cxn>
            </a:cxnLst>
            <a:rect l="f40" t="f43" r="f41" b="f42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4" name="Pravouhlý trojuholník 6"/>
          <p:cNvSpPr/>
          <p:nvPr/>
        </p:nvSpPr>
        <p:spPr>
          <a:xfrm>
            <a:off x="-6044" y="5791251"/>
            <a:ext cx="3402317" cy="1080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blipFill>
            <a:blip r:embed="rId3">
              <a:alphaModFix/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cxnSp>
        <p:nvCxnSpPr>
          <p:cNvPr id="5" name="Rovná spojnica 7"/>
          <p:cNvCxnSpPr/>
          <p:nvPr/>
        </p:nvCxnSpPr>
        <p:spPr>
          <a:xfrm>
            <a:off x="-9235" y="5787740"/>
            <a:ext cx="3405508" cy="1084378"/>
          </a:xfrm>
          <a:prstGeom prst="straightConnector1">
            <a:avLst/>
          </a:prstGeom>
          <a:noFill/>
          <a:ln w="12060" cap="flat">
            <a:solidFill>
              <a:srgbClr val="156D83"/>
            </a:solidFill>
            <a:prstDash val="solid"/>
            <a:miter/>
          </a:ln>
        </p:spPr>
      </p:cxnSp>
      <p:sp>
        <p:nvSpPr>
          <p:cNvPr id="6" name="Výložka 8"/>
          <p:cNvSpPr/>
          <p:nvPr/>
        </p:nvSpPr>
        <p:spPr>
          <a:xfrm>
            <a:off x="8664570" y="4987923"/>
            <a:ext cx="182559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 cap="rnd">
            <a:solidFill>
              <a:srgbClr val="1E768C"/>
            </a:solidFill>
            <a:prstDash val="solid"/>
            <a:miter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7" name="Výložka 9"/>
          <p:cNvSpPr/>
          <p:nvPr/>
        </p:nvSpPr>
        <p:spPr>
          <a:xfrm>
            <a:off x="8477246" y="4987923"/>
            <a:ext cx="182559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 cap="rnd">
            <a:solidFill>
              <a:srgbClr val="1E768C"/>
            </a:solidFill>
            <a:prstDash val="solid"/>
            <a:miter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8" name="Zástupný symbol textu 3"/>
          <p:cNvSpPr txBox="1">
            <a:spLocks noGrp="1"/>
          </p:cNvSpPr>
          <p:nvPr>
            <p:ph type="body" idx="2"/>
          </p:nvPr>
        </p:nvSpPr>
        <p:spPr>
          <a:xfrm>
            <a:off x="1141235" y="5443404"/>
            <a:ext cx="7162796" cy="648236"/>
          </a:xfrm>
        </p:spPr>
        <p:txBody>
          <a:bodyPr tIns="0"/>
          <a:lstStyle>
            <a:lvl1pPr marL="0" marR="18288" indent="0" algn="r"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9" name="Zástupný symbol obrázka 2"/>
          <p:cNvSpPr txBox="1">
            <a:spLocks noGrp="1"/>
          </p:cNvSpPr>
          <p:nvPr>
            <p:ph type="pic" idx="1"/>
          </p:nvPr>
        </p:nvSpPr>
        <p:spPr>
          <a:xfrm>
            <a:off x="228600" y="189966"/>
            <a:ext cx="8686800" cy="4389120"/>
          </a:xfrm>
          <a:solidFill>
            <a:srgbClr val="464646"/>
          </a:solidFill>
          <a:ln w="9528">
            <a:solidFill>
              <a:srgbClr val="000000"/>
            </a:solidFill>
            <a:prstDash val="solid"/>
          </a:ln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Ak chcete pridať obrázok, kliknite na ikonu</a:t>
            </a:r>
            <a:endParaRPr lang="en-US"/>
          </a:p>
        </p:txBody>
      </p:sp>
      <p:sp>
        <p:nvSpPr>
          <p:cNvPr id="10" name="Nadpis 1"/>
          <p:cNvSpPr txBox="1">
            <a:spLocks noGrp="1"/>
          </p:cNvSpPr>
          <p:nvPr>
            <p:ph type="title"/>
          </p:nvPr>
        </p:nvSpPr>
        <p:spPr>
          <a:xfrm>
            <a:off x="228600" y="4865120"/>
            <a:ext cx="8075432" cy="562676"/>
          </a:xfrm>
        </p:spPr>
        <p:txBody>
          <a:bodyPr anchor="t"/>
          <a:lstStyle>
            <a:lvl1pPr algn="r">
              <a:defRPr sz="3000" b="0">
                <a:solidFill>
                  <a:srgbClr val="2DA2BF"/>
                </a:solidFill>
                <a:effectLst>
                  <a:outerShdw dist="24999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1" name="Zástupný symbol dátumu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05C0E89-A298-4C18-ABD4-247B21F70887}" type="datetime1">
              <a:rPr lang="sk-SK"/>
              <a:pPr lvl="0"/>
              <a:t>21.2.2019</a:t>
            </a:fld>
            <a:endParaRPr lang="sk-SK"/>
          </a:p>
        </p:txBody>
      </p:sp>
      <p:sp>
        <p:nvSpPr>
          <p:cNvPr id="12" name="Zástupný symbol pät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sk-SK"/>
          </a:p>
        </p:txBody>
      </p:sp>
      <p:sp>
        <p:nvSpPr>
          <p:cNvPr id="13" name="Zástupný symbol čísla snímk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E07A3A6C-8325-4B41-9DEC-C7E7247FBF35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797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ľná forma 12"/>
          <p:cNvSpPr/>
          <p:nvPr/>
        </p:nvSpPr>
        <p:spPr>
          <a:xfrm>
            <a:off x="500067" y="5945191"/>
            <a:ext cx="4940302" cy="92074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-90"/>
              <a:gd name="f12" fmla="*/ f3 1 7485"/>
              <a:gd name="f13" fmla="*/ f4 1 337"/>
              <a:gd name="f14" fmla="+- f7 0 f5"/>
              <a:gd name="f15" fmla="+- f6 0 f5"/>
              <a:gd name="f16" fmla="*/ f11 f0 1"/>
              <a:gd name="f17" fmla="*/ f15 1 7485"/>
              <a:gd name="f18" fmla="*/ f14 1 337"/>
              <a:gd name="f19" fmla="*/ f16 1 f2"/>
              <a:gd name="f20" fmla="*/ 0 1 f17"/>
              <a:gd name="f21" fmla="*/ 0 1 f18"/>
              <a:gd name="f22" fmla="*/ 5760 1 f17"/>
              <a:gd name="f23" fmla="*/ 528 1 f18"/>
              <a:gd name="f24" fmla="*/ 48 1 f17"/>
              <a:gd name="f25" fmla="*/ 7485 1 f17"/>
              <a:gd name="f26" fmla="*/ 337 1 f18"/>
              <a:gd name="f27" fmla="+- f19 0 f1"/>
              <a:gd name="f28" fmla="*/ f20 f12 1"/>
              <a:gd name="f29" fmla="*/ f25 f12 1"/>
              <a:gd name="f30" fmla="*/ f26 f13 1"/>
              <a:gd name="f31" fmla="*/ f21 f13 1"/>
              <a:gd name="f32" fmla="*/ f22 f12 1"/>
              <a:gd name="f33" fmla="*/ f23 f13 1"/>
              <a:gd name="f34" fmla="*/ f2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8" y="f31"/>
              </a:cxn>
              <a:cxn ang="f27">
                <a:pos x="f32" y="f31"/>
              </a:cxn>
              <a:cxn ang="f27">
                <a:pos x="f32" y="f33"/>
              </a:cxn>
              <a:cxn ang="f27">
                <a:pos x="f34" y="f31"/>
              </a:cxn>
            </a:cxnLst>
            <a:rect l="f28" t="f31" r="f29" b="f30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Voľná forma 11"/>
          <p:cNvSpPr/>
          <p:nvPr/>
        </p:nvSpPr>
        <p:spPr>
          <a:xfrm>
            <a:off x="485775" y="5938835"/>
            <a:ext cx="3690939" cy="93344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-90"/>
              <a:gd name="f13" fmla="*/ f3 1 5591"/>
              <a:gd name="f14" fmla="*/ f4 1 588"/>
              <a:gd name="f15" fmla="+- f7 0 f5"/>
              <a:gd name="f16" fmla="+- f6 0 f5"/>
              <a:gd name="f17" fmla="*/ f12 f0 1"/>
              <a:gd name="f18" fmla="*/ f16 1 5591"/>
              <a:gd name="f19" fmla="*/ f15 1 588"/>
              <a:gd name="f20" fmla="*/ 0 f16 1"/>
              <a:gd name="f21" fmla="*/ 0 f15 1"/>
              <a:gd name="f22" fmla="*/ 2147483646 f16 1"/>
              <a:gd name="f23" fmla="*/ 2147483646 f15 1"/>
              <a:gd name="f24" fmla="*/ 5591 f16 1"/>
              <a:gd name="f25" fmla="*/ 588 f15 1"/>
              <a:gd name="f26" fmla="*/ f17 1 f2"/>
              <a:gd name="f27" fmla="*/ f20 1 5591"/>
              <a:gd name="f28" fmla="*/ f21 1 588"/>
              <a:gd name="f29" fmla="*/ f22 1 5591"/>
              <a:gd name="f30" fmla="*/ f23 1 588"/>
              <a:gd name="f31" fmla="*/ f24 1 5591"/>
              <a:gd name="f32" fmla="*/ f25 1 588"/>
              <a:gd name="f33" fmla="+- f26 0 f1"/>
              <a:gd name="f34" fmla="*/ f27 1 f18"/>
              <a:gd name="f35" fmla="*/ f28 1 f19"/>
              <a:gd name="f36" fmla="*/ f29 1 f18"/>
              <a:gd name="f37" fmla="*/ f30 1 f19"/>
              <a:gd name="f38" fmla="*/ f31 1 f18"/>
              <a:gd name="f39" fmla="*/ f32 1 f19"/>
              <a:gd name="f40" fmla="*/ f34 f13 1"/>
              <a:gd name="f41" fmla="*/ f38 f13 1"/>
              <a:gd name="f42" fmla="*/ f39 f14 1"/>
              <a:gd name="f43" fmla="*/ f35 f14 1"/>
              <a:gd name="f44" fmla="*/ f36 f13 1"/>
              <a:gd name="f45" fmla="*/ f37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40" y="f43"/>
              </a:cxn>
              <a:cxn ang="f33">
                <a:pos x="f44" y="f43"/>
              </a:cxn>
              <a:cxn ang="f33">
                <a:pos x="f44" y="f45"/>
              </a:cxn>
              <a:cxn ang="f33">
                <a:pos x="f44" y="f43"/>
              </a:cxn>
            </a:cxnLst>
            <a:rect l="f40" t="f43" r="f41" b="f42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  <p:sp>
        <p:nvSpPr>
          <p:cNvPr id="4" name="Pravouhlý trojuholník 13"/>
          <p:cNvSpPr/>
          <p:nvPr/>
        </p:nvSpPr>
        <p:spPr>
          <a:xfrm>
            <a:off x="-6044" y="5791251"/>
            <a:ext cx="3402317" cy="1080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blipFill>
            <a:blip r:embed="rId13">
              <a:alphaModFix/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cxnSp>
        <p:nvCxnSpPr>
          <p:cNvPr id="5" name="Rovná spojnica 14"/>
          <p:cNvCxnSpPr/>
          <p:nvPr/>
        </p:nvCxnSpPr>
        <p:spPr>
          <a:xfrm>
            <a:off x="-9235" y="5787740"/>
            <a:ext cx="3405508" cy="1084378"/>
          </a:xfrm>
          <a:prstGeom prst="straightConnector1">
            <a:avLst/>
          </a:prstGeom>
          <a:noFill/>
          <a:ln w="12060" cap="flat">
            <a:solidFill>
              <a:srgbClr val="156D83"/>
            </a:solidFill>
            <a:prstDash val="solid"/>
            <a:miter/>
          </a:ln>
        </p:spPr>
      </p:cxnSp>
      <p:sp>
        <p:nvSpPr>
          <p:cNvPr id="6" name="Zástupný symbol nadpisu 8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7" name="Zástupný symbol textu 29"/>
          <p:cNvSpPr txBox="1">
            <a:spLocks noGrp="1"/>
          </p:cNvSpPr>
          <p:nvPr>
            <p:ph type="body" idx="1"/>
          </p:nvPr>
        </p:nvSpPr>
        <p:spPr>
          <a:xfrm>
            <a:off x="457200" y="1481135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8" name="Zástupný symbol dátumu 9"/>
          <p:cNvSpPr txBox="1">
            <a:spLocks noGrp="1"/>
          </p:cNvSpPr>
          <p:nvPr>
            <p:ph type="dt" sz="half" idx="2"/>
          </p:nvPr>
        </p:nvSpPr>
        <p:spPr>
          <a:xfrm>
            <a:off x="6727826" y="6408736"/>
            <a:ext cx="191928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9FCFA9A4-BB25-4128-85F7-54FF5801AB4D}" type="datetime1">
              <a:rPr lang="sk-SK"/>
              <a:pPr lvl="0"/>
              <a:t>21.2.2019</a:t>
            </a:fld>
            <a:endParaRPr lang="sk-SK"/>
          </a:p>
        </p:txBody>
      </p:sp>
      <p:sp>
        <p:nvSpPr>
          <p:cNvPr id="9" name="Zástupný symbol päty 21"/>
          <p:cNvSpPr txBox="1">
            <a:spLocks noGrp="1"/>
          </p:cNvSpPr>
          <p:nvPr>
            <p:ph type="ftr" sz="quarter" idx="3"/>
          </p:nvPr>
        </p:nvSpPr>
        <p:spPr>
          <a:xfrm>
            <a:off x="4379911" y="6408736"/>
            <a:ext cx="235108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sk-SK"/>
          </a:p>
        </p:txBody>
      </p:sp>
      <p:sp>
        <p:nvSpPr>
          <p:cNvPr id="10" name="Zástupný symbol čísla snímky 17"/>
          <p:cNvSpPr txBox="1">
            <a:spLocks noGrp="1"/>
          </p:cNvSpPr>
          <p:nvPr>
            <p:ph type="sldNum" sz="quarter" idx="4"/>
          </p:nvPr>
        </p:nvSpPr>
        <p:spPr>
          <a:xfrm>
            <a:off x="8647115" y="6408736"/>
            <a:ext cx="36671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defRPr>
            </a:lvl1pPr>
          </a:lstStyle>
          <a:p>
            <a:pPr lvl="0"/>
            <a:fld id="{E165082E-A1C8-4522-98E6-0354ACF8D7C5}" type="slidenum"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sk-SK" sz="4100" b="1" i="0" u="none" strike="noStrike" kern="1200" cap="none" spc="0" baseline="0">
          <a:solidFill>
            <a:srgbClr val="464646"/>
          </a:solidFill>
          <a:effectLst>
            <a:outerShdw dist="25402" dir="5400000">
              <a:srgbClr val="000000"/>
            </a:outerShdw>
          </a:effectLst>
          <a:uFillTx/>
          <a:latin typeface="Lucida Sans Unicode"/>
        </a:defRPr>
      </a:lvl1pPr>
    </p:titleStyle>
    <p:bodyStyle>
      <a:lvl1pPr marL="365129" marR="0" lvl="0" indent="-255583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2DA2BF"/>
        </a:buClr>
        <a:buSzPct val="68000"/>
        <a:buFont typeface="Wingdings 3" pitchFamily="18"/>
        <a:buChar char=""/>
        <a:tabLst/>
        <a:defRPr lang="sk-SK" sz="27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1pPr>
      <a:lvl2pPr marL="620713" marR="0" lvl="1" indent="-228600" algn="l" defTabSz="914400" rtl="0" fontAlgn="auto" hangingPunct="1">
        <a:lnSpc>
          <a:spcPct val="100000"/>
        </a:lnSpc>
        <a:spcBef>
          <a:spcPts val="325"/>
        </a:spcBef>
        <a:spcAft>
          <a:spcPts val="0"/>
        </a:spcAft>
        <a:buClr>
          <a:srgbClr val="2DA2BF"/>
        </a:buClr>
        <a:buSzPct val="100000"/>
        <a:buFont typeface="Verdana" pitchFamily="34"/>
        <a:buChar char="◦"/>
        <a:tabLst/>
        <a:defRPr lang="sk-SK" sz="23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2pPr>
      <a:lvl3pPr marL="858841" marR="0" lvl="2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 pitchFamily="18"/>
        <a:buChar char=""/>
        <a:tabLst/>
        <a:defRPr lang="sk-SK" sz="21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3pPr>
      <a:lvl4pPr marL="1143000" marR="0" lvl="3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 pitchFamily="18"/>
        <a:buChar char=""/>
        <a:tabLst/>
        <a:defRPr lang="sk-SK" sz="19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 pitchFamily="18"/>
        <a:buChar char=""/>
        <a:tabLst/>
        <a:defRPr lang="sk-SK" sz="18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tabLst>
                <a:tab pos="4308475" algn="l"/>
              </a:tabLst>
            </a:pPr>
            <a:r>
              <a:rPr lang="sk-SK" dirty="0" smtClean="0"/>
              <a:t>Majetková a finančná štruktúra podniku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/>
              <a:t>2.Prednáška</a:t>
            </a:r>
          </a:p>
          <a:p>
            <a:r>
              <a:rPr lang="sk-SK" dirty="0" smtClean="0"/>
              <a:t>Doc. Ing. Mária Ďurišová, PhD.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06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>
          <a:xfrm>
            <a:off x="179515" y="260649"/>
            <a:ext cx="8507284" cy="5865519"/>
          </a:xfrm>
        </p:spPr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sk-SK"/>
              <a:t>B.V. Krátkodobé rezervy </a:t>
            </a:r>
          </a:p>
          <a:p>
            <a:pPr marL="0" lvl="0" indent="0">
              <a:lnSpc>
                <a:spcPct val="80000"/>
              </a:lnSpc>
              <a:buNone/>
            </a:pPr>
            <a:endParaRPr lang="sk-SK"/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sk-SK" sz="2200"/>
              <a:t>nevyčerpané dovolenky vrátane poistného a príspevkov, ktoré je povinný platiť zamestnávateľ za zamestnanca, 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sk-SK" sz="2200"/>
              <a:t>nevyfakturované dodávky a služby, 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sk-SK" sz="2200"/>
              <a:t>zostavenie, overenie, zverejnenie účtovnej závierky a výročnej správy a na zostavenie daňového priznania, 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sk-SK" sz="2200"/>
              <a:t>vyprodukované emisie, 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sk-SK" sz="2200"/>
              <a:t>lesnú pestovateľskú činnosť, 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sk-SK" sz="2200"/>
              <a:t>likvidáciu hlavných banských diel, lomov a odpadov pri banskej činnosti alebo činnosti vykonávanej banským spôsobom a na rekultiváciu pozemkov dotknutých banskou činnosťou alebo činnosťou vykonávanou banským spôsobom, 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sk-SK" sz="2200"/>
              <a:t>uzavretie, rekultiváciu a monitorovanie skládok po ich uzavretí, 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sk-SK" sz="2200"/>
              <a:t>nakladanie s odovzdaným elektroodpadom z domácností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B.VI. Bežné bankové úvery</a:t>
            </a:r>
          </a:p>
          <a:p>
            <a:pPr lvl="0"/>
            <a:r>
              <a:rPr lang="sk-SK"/>
              <a:t>B. VII. Krátkodobé finančné výpomoci</a:t>
            </a:r>
          </a:p>
          <a:p>
            <a:pPr lvl="0"/>
            <a:r>
              <a:rPr lang="sk-SK"/>
              <a:t>C. Časové rozlíšenie </a:t>
            </a:r>
          </a:p>
        </p:txBody>
      </p:sp>
      <p:sp>
        <p:nvSpPr>
          <p:cNvPr id="3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28" y="115827"/>
            <a:ext cx="8577072" cy="674217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>
          <a:xfrm>
            <a:off x="179515" y="404667"/>
            <a:ext cx="8507284" cy="6453332"/>
          </a:xfrm>
        </p:spPr>
        <p:txBody>
          <a:bodyPr/>
          <a:lstStyle/>
          <a:p>
            <a:pPr marL="0" lvl="0" indent="0" fontAlgn="t">
              <a:lnSpc>
                <a:spcPct val="80000"/>
              </a:lnSpc>
              <a:spcBef>
                <a:spcPts val="700"/>
              </a:spcBef>
              <a:buNone/>
            </a:pPr>
            <a:r>
              <a:rPr lang="sk-SK" sz="2800" b="1"/>
              <a:t>A.        Vlastné imanie</a:t>
            </a:r>
            <a:endParaRPr lang="sk-SK" sz="2800"/>
          </a:p>
          <a:p>
            <a:pPr marL="0" lvl="0" indent="0" fontAlgn="t">
              <a:lnSpc>
                <a:spcPct val="80000"/>
              </a:lnSpc>
              <a:spcBef>
                <a:spcPts val="700"/>
              </a:spcBef>
              <a:buNone/>
            </a:pPr>
            <a:r>
              <a:rPr lang="sk-SK" sz="2800"/>
              <a:t>A. I.     Základné imanie</a:t>
            </a:r>
          </a:p>
          <a:p>
            <a:pPr marL="0" lvl="0" indent="0" fontAlgn="t">
              <a:lnSpc>
                <a:spcPct val="80000"/>
              </a:lnSpc>
              <a:spcBef>
                <a:spcPts val="700"/>
              </a:spcBef>
              <a:buNone/>
            </a:pPr>
            <a:r>
              <a:rPr lang="sk-SK" sz="2800"/>
              <a:t>A. II.  Emisné ážio </a:t>
            </a:r>
          </a:p>
          <a:p>
            <a:pPr marL="0" lvl="0" indent="0" fontAlgn="t">
              <a:lnSpc>
                <a:spcPct val="80000"/>
              </a:lnSpc>
              <a:buNone/>
            </a:pPr>
            <a:endParaRPr lang="sk-SK" sz="1800"/>
          </a:p>
          <a:p>
            <a:pPr marL="0" lvl="0" indent="0" fontAlgn="t">
              <a:lnSpc>
                <a:spcPct val="80000"/>
              </a:lnSpc>
              <a:buNone/>
            </a:pPr>
            <a:r>
              <a:rPr lang="sk-SK" sz="1800"/>
              <a:t>Príklad 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sk-SK" sz="1800"/>
              <a:t>V roku 2011  založili dvaja spoločníci spoločnosť s ručením obmedzeným. Prvý spoločník vložil do podnikania osobný automobil, ktorého reálna hodnota podľa znaleckého posudku bola 9 000 eur. Druhý spoločník vložil peňažný vklad 9 000 eur.</a:t>
            </a:r>
          </a:p>
          <a:p>
            <a:pPr marL="0" lvl="0" indent="0">
              <a:lnSpc>
                <a:spcPct val="80000"/>
              </a:lnSpc>
              <a:buNone/>
            </a:pPr>
            <a:endParaRPr lang="sk-SK" sz="1800"/>
          </a:p>
          <a:p>
            <a:pPr marL="0" lvl="0" indent="0">
              <a:lnSpc>
                <a:spcPct val="80000"/>
              </a:lnSpc>
              <a:buNone/>
            </a:pPr>
            <a:r>
              <a:rPr lang="sk-SK" sz="1800"/>
              <a:t>K 31. 12. 2017 v účtovnej závierke spoločnosť s ručením obmedzeným vykázala hodnotu vlastného imania vo výške 32 000 eur.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sk-SK" sz="1800"/>
              <a:t> 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sk-SK" sz="1800"/>
              <a:t>Úlohy: </a:t>
            </a:r>
          </a:p>
          <a:p>
            <a:pPr marL="514350" lvl="0" indent="-514350">
              <a:lnSpc>
                <a:spcPct val="80000"/>
              </a:lnSpc>
              <a:buAutoNum type="arabicPeriod"/>
            </a:pPr>
            <a:r>
              <a:rPr lang="sk-SK" sz="1800"/>
              <a:t>Určite výšku základného imania. </a:t>
            </a:r>
          </a:p>
          <a:p>
            <a:pPr marL="514350" lvl="0" indent="-514350">
              <a:lnSpc>
                <a:spcPct val="80000"/>
              </a:lnSpc>
              <a:buAutoNum type="arabicPeriod"/>
            </a:pPr>
            <a:r>
              <a:rPr lang="sk-SK" sz="1800"/>
              <a:t>Spoločníci sa rozhodli prijať do spoločnosti nového spoločníka.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sk-SK" sz="1800"/>
              <a:t>       Určite výšku vkladu a emisného ážia nového spoločníka.</a:t>
            </a:r>
          </a:p>
          <a:p>
            <a:pPr marL="0" lvl="0" indent="0">
              <a:lnSpc>
                <a:spcPct val="80000"/>
              </a:lnSpc>
              <a:buNone/>
            </a:pPr>
            <a:endParaRPr lang="sk-SK" sz="1800"/>
          </a:p>
          <a:p>
            <a:pPr marL="0" lvl="0" indent="0">
              <a:lnSpc>
                <a:spcPct val="80000"/>
              </a:lnSpc>
              <a:buNone/>
            </a:pPr>
            <a:endParaRPr lang="sk-SK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>
          <a:xfrm>
            <a:off x="201954" y="375854"/>
            <a:ext cx="8796189" cy="5631231"/>
          </a:xfrm>
        </p:spPr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sk-SK" sz="2800"/>
              <a:t>Riešenie:</a:t>
            </a:r>
          </a:p>
          <a:p>
            <a:pPr marL="0" lvl="0" indent="0">
              <a:lnSpc>
                <a:spcPct val="80000"/>
              </a:lnSpc>
              <a:buNone/>
            </a:pPr>
            <a:endParaRPr lang="sk-SK" sz="2800"/>
          </a:p>
          <a:p>
            <a:pPr marL="0" lvl="0" indent="0">
              <a:lnSpc>
                <a:spcPct val="80000"/>
              </a:lnSpc>
              <a:buNone/>
            </a:pPr>
            <a:r>
              <a:rPr lang="sk-SK" sz="2800"/>
              <a:t>1. ZI = 18 000 eur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sk-SK" sz="2800"/>
              <a:t>2. Výška vkladu = 9 000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sk-SK" sz="2800"/>
              <a:t>   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sk-SK" sz="2800"/>
              <a:t> Emisné ážio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sk-SK" sz="2800"/>
              <a:t>  podiel jedného spoločníka na vlastnom imaní:      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sk-SK" sz="2800"/>
              <a:t>                            32 000 : 2         = 16 000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sk-SK" sz="2800"/>
              <a:t>         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sk-SK" sz="2800"/>
              <a:t>  rozdiel medzi vytvorenými zdrojmi a  vkladom:           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sk-SK" sz="2800"/>
              <a:t>                            16 000 – 9 000 =   7 000</a:t>
            </a:r>
          </a:p>
          <a:p>
            <a:pPr lvl="0"/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>
          <a:xfrm>
            <a:off x="323523" y="404667"/>
            <a:ext cx="8363276" cy="5721501"/>
          </a:xfrm>
        </p:spPr>
        <p:txBody>
          <a:bodyPr/>
          <a:lstStyle/>
          <a:p>
            <a:pPr marL="0" lvl="0" indent="0" fontAlgn="t">
              <a:buNone/>
            </a:pPr>
            <a:r>
              <a:rPr lang="sk-SK"/>
              <a:t>A. III. Ostatné kapitálové fondy</a:t>
            </a:r>
          </a:p>
          <a:p>
            <a:pPr marL="0" lvl="0" indent="0" fontAlgn="t">
              <a:buNone/>
            </a:pPr>
            <a:r>
              <a:rPr lang="sk-SK"/>
              <a:t>A. IV. Zákonné rezervné fondy</a:t>
            </a:r>
          </a:p>
          <a:p>
            <a:pPr lvl="0"/>
            <a:endParaRPr lang="sk-SK"/>
          </a:p>
        </p:txBody>
      </p:sp>
      <p:pic>
        <p:nvPicPr>
          <p:cNvPr id="3" name="Obrázo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51" y="1914140"/>
            <a:ext cx="8071107" cy="491947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3"/>
          <p:cNvSpPr/>
          <p:nvPr/>
        </p:nvSpPr>
        <p:spPr>
          <a:xfrm>
            <a:off x="395532" y="499884"/>
            <a:ext cx="8208916" cy="43396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A.V.   Ostatné fondy zo zisku</a:t>
            </a: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A.VI. Oceňovacie rozdiely z precenenia  </a:t>
            </a: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- </a:t>
            </a:r>
            <a:r>
              <a:rPr lang="sk-SK" sz="24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Vyjadrujú zmenu reálnej hodnoty cenných papierov, derivátov a majetku a záväzkov ktoré sú zabezpečené derivátmi. </a:t>
            </a:r>
            <a:endParaRPr lang="sk-SK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514350" marR="0" lvl="0" indent="-51435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U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VII. Výsledok hospodárenia  minulých  rokov</a:t>
            </a: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A. VIII. Výsledok hospodárenia za  účtovné obdobie po zdanení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>
          <a:xfrm>
            <a:off x="395532" y="188640"/>
            <a:ext cx="8229600" cy="4525959"/>
          </a:xfrm>
        </p:spPr>
        <p:txBody>
          <a:bodyPr/>
          <a:lstStyle/>
          <a:p>
            <a:pPr marL="0" lvl="0" indent="0">
              <a:buNone/>
            </a:pPr>
            <a:r>
              <a:rPr lang="sk-SK"/>
              <a:t>B. Záväzky </a:t>
            </a:r>
          </a:p>
          <a:p>
            <a:pPr marL="0" lvl="0" indent="0">
              <a:buNone/>
            </a:pPr>
            <a:r>
              <a:rPr lang="sk-SK"/>
              <a:t>B.I. Dlhodobé záväzky </a:t>
            </a:r>
          </a:p>
        </p:txBody>
      </p:sp>
      <p:grpSp>
        <p:nvGrpSpPr>
          <p:cNvPr id="3" name="Skupina 3"/>
          <p:cNvGrpSpPr/>
          <p:nvPr/>
        </p:nvGrpSpPr>
        <p:grpSpPr>
          <a:xfrm>
            <a:off x="683568" y="1700811"/>
            <a:ext cx="7776863" cy="4320475"/>
            <a:chOff x="683568" y="1700811"/>
            <a:chExt cx="7776863" cy="4320475"/>
          </a:xfrm>
        </p:grpSpPr>
        <p:sp>
          <p:nvSpPr>
            <p:cNvPr id="4" name="Text Box 4"/>
            <p:cNvSpPr txBox="1"/>
            <p:nvPr/>
          </p:nvSpPr>
          <p:spPr>
            <a:xfrm>
              <a:off x="4840166" y="1700811"/>
              <a:ext cx="3620265" cy="563544"/>
            </a:xfrm>
            <a:prstGeom prst="rect">
              <a:avLst/>
            </a:pr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Calibri"/>
                </a:rPr>
                <a:t>Záväzky v rámci podielovej účasti</a:t>
              </a:r>
            </a:p>
          </p:txBody>
        </p:sp>
        <p:sp>
          <p:nvSpPr>
            <p:cNvPr id="5" name="Text Box 5"/>
            <p:cNvSpPr txBox="1"/>
            <p:nvPr/>
          </p:nvSpPr>
          <p:spPr>
            <a:xfrm>
              <a:off x="4840166" y="2640046"/>
              <a:ext cx="3620265" cy="563544"/>
            </a:xfrm>
            <a:prstGeom prst="rect">
              <a:avLst/>
            </a:pr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Calibri"/>
                </a:rPr>
                <a:t>Prijaté preddavky</a:t>
              </a:r>
            </a:p>
          </p:txBody>
        </p:sp>
        <p:sp>
          <p:nvSpPr>
            <p:cNvPr id="6" name="Text Box 6"/>
            <p:cNvSpPr txBox="1"/>
            <p:nvPr/>
          </p:nvSpPr>
          <p:spPr>
            <a:xfrm>
              <a:off x="4840166" y="3579281"/>
              <a:ext cx="3620265" cy="563544"/>
            </a:xfrm>
            <a:prstGeom prst="rect">
              <a:avLst/>
            </a:pr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Calibri"/>
                </a:rPr>
                <a:t>Vydané dlhopisy</a:t>
              </a: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4840166" y="5457742"/>
              <a:ext cx="3620265" cy="563544"/>
            </a:xfrm>
            <a:prstGeom prst="rect">
              <a:avLst/>
            </a:pr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Calibri"/>
                </a:rPr>
                <a:t>Ostatné dlhodobé záväzky</a:t>
              </a: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4840166" y="4518507"/>
              <a:ext cx="3620265" cy="563544"/>
            </a:xfrm>
            <a:prstGeom prst="rect">
              <a:avLst/>
            </a:pr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Calibri"/>
                </a:rPr>
                <a:t>Zmenky na úhradu</a:t>
              </a:r>
            </a:p>
          </p:txBody>
        </p:sp>
        <p:sp>
          <p:nvSpPr>
            <p:cNvPr id="9" name="Text Box 9"/>
            <p:cNvSpPr txBox="1"/>
            <p:nvPr/>
          </p:nvSpPr>
          <p:spPr>
            <a:xfrm>
              <a:off x="683568" y="3203582"/>
              <a:ext cx="2413513" cy="1127080"/>
            </a:xfrm>
            <a:prstGeom prst="rect">
              <a:avLst/>
            </a:pr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Calibri"/>
                </a:rPr>
                <a:t> </a:t>
              </a:r>
            </a:p>
            <a:p>
              <a:pPr marL="0" marR="0" lvl="0" indent="0" algn="ctr" defTabSz="914400" rtl="0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Calibri"/>
                </a:rPr>
                <a:t>Dlhodobé záväzky</a:t>
              </a:r>
            </a:p>
          </p:txBody>
        </p:sp>
        <p:cxnSp>
          <p:nvCxnSpPr>
            <p:cNvPr id="10" name="Line 10"/>
            <p:cNvCxnSpPr/>
            <p:nvPr/>
          </p:nvCxnSpPr>
          <p:spPr>
            <a:xfrm flipV="1">
              <a:off x="3097081" y="1888656"/>
              <a:ext cx="1743085" cy="1878470"/>
            </a:xfrm>
            <a:prstGeom prst="straightConnector1">
              <a:avLst/>
            </a:prstGeom>
            <a:noFill/>
            <a:ln w="9528" cap="flat">
              <a:solidFill>
                <a:srgbClr val="000000"/>
              </a:solidFill>
              <a:prstDash val="solid"/>
              <a:round/>
              <a:tailEnd type="arrow"/>
            </a:ln>
          </p:spPr>
        </p:cxnSp>
        <p:cxnSp>
          <p:nvCxnSpPr>
            <p:cNvPr id="11" name="Line 11"/>
            <p:cNvCxnSpPr/>
            <p:nvPr/>
          </p:nvCxnSpPr>
          <p:spPr>
            <a:xfrm flipV="1">
              <a:off x="3097081" y="2827891"/>
              <a:ext cx="1743085" cy="939235"/>
            </a:xfrm>
            <a:prstGeom prst="straightConnector1">
              <a:avLst/>
            </a:prstGeom>
            <a:noFill/>
            <a:ln w="9528" cap="flat">
              <a:solidFill>
                <a:srgbClr val="000000"/>
              </a:solidFill>
              <a:prstDash val="solid"/>
              <a:round/>
              <a:tailEnd type="arrow"/>
            </a:ln>
          </p:spPr>
        </p:cxnSp>
        <p:cxnSp>
          <p:nvCxnSpPr>
            <p:cNvPr id="12" name="Line 12"/>
            <p:cNvCxnSpPr/>
            <p:nvPr/>
          </p:nvCxnSpPr>
          <p:spPr>
            <a:xfrm>
              <a:off x="3097081" y="3767126"/>
              <a:ext cx="1743085" cy="0"/>
            </a:xfrm>
            <a:prstGeom prst="straightConnector1">
              <a:avLst/>
            </a:prstGeom>
            <a:noFill/>
            <a:ln w="9528" cap="flat">
              <a:solidFill>
                <a:srgbClr val="000000"/>
              </a:solidFill>
              <a:prstDash val="solid"/>
              <a:round/>
              <a:tailEnd type="arrow"/>
            </a:ln>
          </p:spPr>
        </p:cxnSp>
        <p:cxnSp>
          <p:nvCxnSpPr>
            <p:cNvPr id="13" name="Line 13"/>
            <p:cNvCxnSpPr/>
            <p:nvPr/>
          </p:nvCxnSpPr>
          <p:spPr>
            <a:xfrm>
              <a:off x="3097081" y="3767126"/>
              <a:ext cx="1743085" cy="939235"/>
            </a:xfrm>
            <a:prstGeom prst="straightConnector1">
              <a:avLst/>
            </a:prstGeom>
            <a:noFill/>
            <a:ln w="9528" cap="flat">
              <a:solidFill>
                <a:srgbClr val="000000"/>
              </a:solidFill>
              <a:prstDash val="solid"/>
              <a:round/>
              <a:tailEnd type="arrow"/>
            </a:ln>
          </p:spPr>
        </p:cxnSp>
        <p:cxnSp>
          <p:nvCxnSpPr>
            <p:cNvPr id="14" name="Line 14"/>
            <p:cNvCxnSpPr/>
            <p:nvPr/>
          </p:nvCxnSpPr>
          <p:spPr>
            <a:xfrm>
              <a:off x="3097081" y="3767126"/>
              <a:ext cx="1743085" cy="2066316"/>
            </a:xfrm>
            <a:prstGeom prst="straightConnector1">
              <a:avLst/>
            </a:prstGeom>
            <a:noFill/>
            <a:ln w="9528" cap="flat">
              <a:solidFill>
                <a:srgbClr val="000000"/>
              </a:solidFill>
              <a:prstDash val="solid"/>
              <a:round/>
              <a:tailEnd type="arrow"/>
            </a:ln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>
          <a:xfrm>
            <a:off x="395532" y="404667"/>
            <a:ext cx="8229600" cy="4525959"/>
          </a:xfrm>
        </p:spPr>
        <p:txBody>
          <a:bodyPr/>
          <a:lstStyle/>
          <a:p>
            <a:pPr marL="0" lvl="0" indent="0">
              <a:buNone/>
            </a:pPr>
            <a:r>
              <a:rPr lang="sk-SK"/>
              <a:t>B.II. Dlhodobé rezervy </a:t>
            </a:r>
          </a:p>
          <a:p>
            <a:pPr marL="109545" lvl="0" indent="0">
              <a:buNone/>
            </a:pPr>
            <a:r>
              <a:rPr lang="sk-SK"/>
              <a:t>záväzky s neistým časovým vymedzením alebo výškou, avšak účel ich použitia je známy. </a:t>
            </a:r>
          </a:p>
          <a:p>
            <a:pPr marL="0" lvl="0" indent="0">
              <a:buNone/>
            </a:pPr>
            <a:endParaRPr lang="sk-SK"/>
          </a:p>
          <a:p>
            <a:pPr marL="0" lvl="0" indent="0">
              <a:buNone/>
            </a:pPr>
            <a:r>
              <a:rPr lang="sk-SK"/>
              <a:t>B.III. Dlhodobé bankové úvery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>
          <a:xfrm>
            <a:off x="179515" y="332658"/>
            <a:ext cx="8507284" cy="5793510"/>
          </a:xfrm>
        </p:spPr>
        <p:txBody>
          <a:bodyPr/>
          <a:lstStyle/>
          <a:p>
            <a:pPr marL="0" lvl="0" indent="0">
              <a:buNone/>
            </a:pPr>
            <a:r>
              <a:rPr lang="sk-SK"/>
              <a:t>B.IV. Krátkodobé záväzky</a:t>
            </a:r>
          </a:p>
        </p:txBody>
      </p:sp>
      <p:grpSp>
        <p:nvGrpSpPr>
          <p:cNvPr id="3" name="Skupina 3"/>
          <p:cNvGrpSpPr/>
          <p:nvPr/>
        </p:nvGrpSpPr>
        <p:grpSpPr>
          <a:xfrm>
            <a:off x="467541" y="1340766"/>
            <a:ext cx="7776872" cy="4089251"/>
            <a:chOff x="467541" y="1340766"/>
            <a:chExt cx="7776872" cy="4089251"/>
          </a:xfrm>
        </p:grpSpPr>
        <p:sp>
          <p:nvSpPr>
            <p:cNvPr id="4" name="Text Box 16"/>
            <p:cNvSpPr txBox="1"/>
            <p:nvPr/>
          </p:nvSpPr>
          <p:spPr>
            <a:xfrm>
              <a:off x="4624148" y="1340766"/>
              <a:ext cx="3620265" cy="437695"/>
            </a:xfrm>
            <a:prstGeom prst="rect">
              <a:avLst/>
            </a:pr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Calibri"/>
                </a:rPr>
                <a:t>Záväzky z obchodného styku </a:t>
              </a:r>
            </a:p>
          </p:txBody>
        </p:sp>
        <p:sp>
          <p:nvSpPr>
            <p:cNvPr id="5" name="Text Box 17"/>
            <p:cNvSpPr txBox="1"/>
            <p:nvPr/>
          </p:nvSpPr>
          <p:spPr>
            <a:xfrm>
              <a:off x="4624148" y="2070265"/>
              <a:ext cx="3620265" cy="1025353"/>
            </a:xfrm>
            <a:prstGeom prst="rect">
              <a:avLst/>
            </a:pr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Calibri"/>
                </a:rPr>
                <a:t>Záväzky voči zamestnancom a inštitúciám sociálneho a zdravotného poistenia </a:t>
              </a:r>
            </a:p>
          </p:txBody>
        </p:sp>
        <p:sp>
          <p:nvSpPr>
            <p:cNvPr id="6" name="Text Box 18"/>
            <p:cNvSpPr txBox="1"/>
            <p:nvPr/>
          </p:nvSpPr>
          <p:spPr>
            <a:xfrm>
              <a:off x="4624148" y="4992322"/>
              <a:ext cx="3620265" cy="437695"/>
            </a:xfrm>
            <a:prstGeom prst="rect">
              <a:avLst/>
            </a:pr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Calibri"/>
                </a:rPr>
                <a:t>Iné krátkodobé záväzky</a:t>
              </a:r>
            </a:p>
            <a:p>
              <a:pPr marL="0" marR="0" lvl="0" indent="0" algn="l" defTabSz="914400" rtl="0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sk-SK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Calibri"/>
              </a:endParaRPr>
            </a:p>
          </p:txBody>
        </p:sp>
        <p:sp>
          <p:nvSpPr>
            <p:cNvPr id="7" name="Text Box 19"/>
            <p:cNvSpPr txBox="1"/>
            <p:nvPr/>
          </p:nvSpPr>
          <p:spPr>
            <a:xfrm>
              <a:off x="4624148" y="4258772"/>
              <a:ext cx="3620265" cy="437695"/>
            </a:xfrm>
            <a:prstGeom prst="rect">
              <a:avLst/>
            </a:pr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Calibri"/>
                </a:rPr>
                <a:t>Záväzky voči spoločníkom</a:t>
              </a:r>
            </a:p>
          </p:txBody>
        </p:sp>
        <p:sp>
          <p:nvSpPr>
            <p:cNvPr id="8" name="Text Box 20"/>
            <p:cNvSpPr txBox="1"/>
            <p:nvPr/>
          </p:nvSpPr>
          <p:spPr>
            <a:xfrm>
              <a:off x="4624148" y="3529273"/>
              <a:ext cx="3620265" cy="437695"/>
            </a:xfrm>
            <a:prstGeom prst="rect">
              <a:avLst/>
            </a:pr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Calibri"/>
                </a:rPr>
                <a:t>Daňové záväzky</a:t>
              </a:r>
            </a:p>
          </p:txBody>
        </p:sp>
        <p:sp>
          <p:nvSpPr>
            <p:cNvPr id="9" name="Text Box 21"/>
            <p:cNvSpPr txBox="1"/>
            <p:nvPr/>
          </p:nvSpPr>
          <p:spPr>
            <a:xfrm>
              <a:off x="467541" y="2507970"/>
              <a:ext cx="2413513" cy="875400"/>
            </a:xfrm>
            <a:prstGeom prst="rect">
              <a:avLst/>
            </a:prstGeom>
            <a:solidFill>
              <a:srgbClr val="FFFFFF"/>
            </a:solidFill>
            <a:ln w="9528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Calibri"/>
                </a:rPr>
                <a:t> </a:t>
              </a:r>
            </a:p>
            <a:p>
              <a:pPr marL="0" marR="0" lvl="0" indent="0" algn="ctr" defTabSz="914400" rtl="0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/>
                  <a:ea typeface="Calibri"/>
                </a:rPr>
                <a:t>Krátkodobé  záväzky</a:t>
              </a:r>
            </a:p>
          </p:txBody>
        </p:sp>
        <p:cxnSp>
          <p:nvCxnSpPr>
            <p:cNvPr id="10" name="Line 22"/>
            <p:cNvCxnSpPr/>
            <p:nvPr/>
          </p:nvCxnSpPr>
          <p:spPr>
            <a:xfrm flipV="1">
              <a:off x="2881054" y="1486668"/>
              <a:ext cx="1743094" cy="1458998"/>
            </a:xfrm>
            <a:prstGeom prst="straightConnector1">
              <a:avLst/>
            </a:prstGeom>
            <a:noFill/>
            <a:ln w="9528" cap="flat">
              <a:solidFill>
                <a:srgbClr val="000000"/>
              </a:solidFill>
              <a:prstDash val="solid"/>
              <a:round/>
              <a:tailEnd type="arrow"/>
            </a:ln>
          </p:spPr>
        </p:cxnSp>
        <p:cxnSp>
          <p:nvCxnSpPr>
            <p:cNvPr id="11" name="Line 23"/>
            <p:cNvCxnSpPr/>
            <p:nvPr/>
          </p:nvCxnSpPr>
          <p:spPr>
            <a:xfrm>
              <a:off x="2881054" y="2945666"/>
              <a:ext cx="1743094" cy="729499"/>
            </a:xfrm>
            <a:prstGeom prst="straightConnector1">
              <a:avLst/>
            </a:prstGeom>
            <a:noFill/>
            <a:ln w="9528" cap="flat">
              <a:solidFill>
                <a:srgbClr val="000000"/>
              </a:solidFill>
              <a:prstDash val="solid"/>
              <a:round/>
              <a:tailEnd type="arrow"/>
            </a:ln>
          </p:spPr>
        </p:cxnSp>
        <p:cxnSp>
          <p:nvCxnSpPr>
            <p:cNvPr id="12" name="Line 24"/>
            <p:cNvCxnSpPr/>
            <p:nvPr/>
          </p:nvCxnSpPr>
          <p:spPr>
            <a:xfrm>
              <a:off x="2881054" y="2945666"/>
              <a:ext cx="1743094" cy="1604900"/>
            </a:xfrm>
            <a:prstGeom prst="straightConnector1">
              <a:avLst/>
            </a:prstGeom>
            <a:noFill/>
            <a:ln w="9528" cap="flat">
              <a:solidFill>
                <a:srgbClr val="000000"/>
              </a:solidFill>
              <a:prstDash val="solid"/>
              <a:round/>
              <a:tailEnd type="arrow"/>
            </a:ln>
          </p:spPr>
        </p:cxnSp>
        <p:cxnSp>
          <p:nvCxnSpPr>
            <p:cNvPr id="13" name="Line 25"/>
            <p:cNvCxnSpPr/>
            <p:nvPr/>
          </p:nvCxnSpPr>
          <p:spPr>
            <a:xfrm flipV="1">
              <a:off x="2881054" y="2512021"/>
              <a:ext cx="1743094" cy="437696"/>
            </a:xfrm>
            <a:prstGeom prst="straightConnector1">
              <a:avLst/>
            </a:prstGeom>
            <a:noFill/>
            <a:ln w="9528" cap="flat">
              <a:solidFill>
                <a:srgbClr val="000000"/>
              </a:solidFill>
              <a:prstDash val="solid"/>
              <a:round/>
              <a:tailEnd type="arrow"/>
            </a:ln>
          </p:spPr>
        </p:cxnSp>
        <p:cxnSp>
          <p:nvCxnSpPr>
            <p:cNvPr id="14" name="Line 26"/>
            <p:cNvCxnSpPr/>
            <p:nvPr/>
          </p:nvCxnSpPr>
          <p:spPr>
            <a:xfrm>
              <a:off x="2881054" y="2949726"/>
              <a:ext cx="1743094" cy="2334399"/>
            </a:xfrm>
            <a:prstGeom prst="straightConnector1">
              <a:avLst/>
            </a:prstGeom>
            <a:noFill/>
            <a:ln w="9528" cap="flat">
              <a:solidFill>
                <a:srgbClr val="000000"/>
              </a:solidFill>
              <a:prstDash val="solid"/>
              <a:round/>
              <a:tailEnd type="arrow"/>
            </a:ln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Motív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238</TotalTime>
  <Words>273</Words>
  <Application>Microsoft Office PowerPoint</Application>
  <PresentationFormat>Prezentácia na obrazovke (4:3)</PresentationFormat>
  <Paragraphs>82</Paragraphs>
  <Slides>11</Slides>
  <Notes>11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Motív1</vt:lpstr>
      <vt:lpstr>Majetková a finančná štruktúra podniku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Majetková a finančná štruktúra podniku</dc:title>
  <dc:creator>Durisova</dc:creator>
  <cp:lastModifiedBy>Zuzka</cp:lastModifiedBy>
  <cp:revision>10</cp:revision>
  <cp:lastPrinted>2019-02-21T08:46:56Z</cp:lastPrinted>
  <dcterms:created xsi:type="dcterms:W3CDTF">2015-04-29T06:47:14Z</dcterms:created>
  <dcterms:modified xsi:type="dcterms:W3CDTF">2019-02-21T08:50:21Z</dcterms:modified>
</cp:coreProperties>
</file>