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301" r:id="rId2"/>
    <p:sldId id="258" r:id="rId3"/>
    <p:sldId id="259" r:id="rId4"/>
    <p:sldId id="260" r:id="rId5"/>
    <p:sldId id="261" r:id="rId6"/>
    <p:sldId id="278" r:id="rId7"/>
    <p:sldId id="292" r:id="rId8"/>
    <p:sldId id="262" r:id="rId9"/>
    <p:sldId id="296" r:id="rId10"/>
    <p:sldId id="294" r:id="rId11"/>
    <p:sldId id="295" r:id="rId12"/>
    <p:sldId id="297" r:id="rId13"/>
    <p:sldId id="298" r:id="rId14"/>
    <p:sldId id="299" r:id="rId15"/>
    <p:sldId id="300" r:id="rId16"/>
  </p:sldIdLst>
  <p:sldSz cx="9144000" cy="6858000" type="screen4x3"/>
  <p:notesSz cx="6797675" cy="9928225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23997EF-D7EE-485A-98BF-B9AFEF2B72FF}" type="datetimeFigureOut">
              <a:rPr lang="sk-SK"/>
              <a:pPr>
                <a:defRPr/>
              </a:pPr>
              <a:t>21.2.2019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C5EAA8-5C8F-499C-83B8-063DC0E2859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66902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64B817-C17E-4179-BD0A-BA5730FBFFF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29732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 smtClean="0">
              <a:latin typeface="Arial" panose="020B0604020202020204" pitchFamily="34" charset="0"/>
            </a:endParaRPr>
          </a:p>
        </p:txBody>
      </p:sp>
      <p:sp>
        <p:nvSpPr>
          <p:cNvPr id="1229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8FC507-00EE-427B-ADBA-CF8A2C27E08A}" type="slidenum">
              <a:rPr lang="sk-SK" altLang="sk-SK" smtClean="0"/>
              <a:pPr/>
              <a:t>1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1235143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 smtClean="0">
              <a:latin typeface="Arial" panose="020B0604020202020204" pitchFamily="34" charset="0"/>
            </a:endParaRPr>
          </a:p>
        </p:txBody>
      </p:sp>
      <p:sp>
        <p:nvSpPr>
          <p:cNvPr id="3072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8421-3C9C-4FC2-A22C-1EFEC0F57490}" type="slidenum">
              <a:rPr lang="sk-SK" altLang="sk-SK" smtClean="0"/>
              <a:pPr/>
              <a:t>10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1309478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 smtClean="0">
              <a:latin typeface="Arial" panose="020B0604020202020204" pitchFamily="34" charset="0"/>
            </a:endParaRPr>
          </a:p>
        </p:txBody>
      </p:sp>
      <p:sp>
        <p:nvSpPr>
          <p:cNvPr id="3277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9CBBFB-55AE-45BF-A490-FA83CB175163}" type="slidenum">
              <a:rPr lang="sk-SK" altLang="sk-SK" smtClean="0"/>
              <a:pPr/>
              <a:t>11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424885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 smtClean="0">
              <a:latin typeface="Arial" panose="020B0604020202020204" pitchFamily="34" charset="0"/>
            </a:endParaRPr>
          </a:p>
        </p:txBody>
      </p:sp>
      <p:sp>
        <p:nvSpPr>
          <p:cNvPr id="3482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7E4AFC-C12F-42C5-9995-EB865DD0CE4A}" type="slidenum">
              <a:rPr lang="sk-SK" altLang="sk-SK" smtClean="0"/>
              <a:pPr/>
              <a:t>12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4119708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 smtClean="0">
              <a:latin typeface="Arial" panose="020B0604020202020204" pitchFamily="34" charset="0"/>
            </a:endParaRPr>
          </a:p>
        </p:txBody>
      </p:sp>
      <p:sp>
        <p:nvSpPr>
          <p:cNvPr id="3686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0A14FF-BF03-48EB-926A-FB79059FD741}" type="slidenum">
              <a:rPr lang="sk-SK" altLang="sk-SK" smtClean="0"/>
              <a:pPr/>
              <a:t>13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3021415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 smtClean="0">
              <a:latin typeface="Arial" panose="020B0604020202020204" pitchFamily="34" charset="0"/>
            </a:endParaRPr>
          </a:p>
        </p:txBody>
      </p:sp>
      <p:sp>
        <p:nvSpPr>
          <p:cNvPr id="3891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6C395F-19A3-4ACA-B78A-33A95E754B9B}" type="slidenum">
              <a:rPr lang="sk-SK" altLang="sk-SK" smtClean="0"/>
              <a:pPr/>
              <a:t>14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3938974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 smtClean="0">
              <a:latin typeface="Arial" panose="020B0604020202020204" pitchFamily="34" charset="0"/>
            </a:endParaRPr>
          </a:p>
        </p:txBody>
      </p:sp>
      <p:sp>
        <p:nvSpPr>
          <p:cNvPr id="4096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7CA36E-1CAF-462B-A84C-0565EAC85F1A}" type="slidenum">
              <a:rPr lang="sk-SK" altLang="sk-SK" smtClean="0"/>
              <a:pPr/>
              <a:t>15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739236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 smtClean="0">
              <a:latin typeface="Arial" panose="020B0604020202020204" pitchFamily="34" charset="0"/>
            </a:endParaRPr>
          </a:p>
        </p:txBody>
      </p:sp>
      <p:sp>
        <p:nvSpPr>
          <p:cNvPr id="1434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2B136C-D904-47E4-B6D4-6FBA13D99775}" type="slidenum">
              <a:rPr lang="sk-SK" altLang="sk-SK" smtClean="0"/>
              <a:pPr>
                <a:spcBef>
                  <a:spcPct val="0"/>
                </a:spcBef>
              </a:pPr>
              <a:t>2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288164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 smtClean="0">
              <a:latin typeface="Arial" panose="020B0604020202020204" pitchFamily="34" charset="0"/>
            </a:endParaRPr>
          </a:p>
        </p:txBody>
      </p:sp>
      <p:sp>
        <p:nvSpPr>
          <p:cNvPr id="1638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4C021F-9D29-4852-AE93-C6A37580919C}" type="slidenum">
              <a:rPr lang="sk-SK" altLang="sk-SK" smtClean="0"/>
              <a:pPr/>
              <a:t>3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3210004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 smtClean="0">
              <a:latin typeface="Arial" panose="020B0604020202020204" pitchFamily="34" charset="0"/>
            </a:endParaRPr>
          </a:p>
        </p:txBody>
      </p:sp>
      <p:sp>
        <p:nvSpPr>
          <p:cNvPr id="1843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D32C3A-42F4-460A-AF6B-00F5B64A1FC8}" type="slidenum">
              <a:rPr lang="sk-SK" altLang="sk-SK" smtClean="0"/>
              <a:pPr/>
              <a:t>4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3651776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 smtClean="0">
              <a:latin typeface="Arial" panose="020B0604020202020204" pitchFamily="34" charset="0"/>
            </a:endParaRPr>
          </a:p>
        </p:txBody>
      </p:sp>
      <p:sp>
        <p:nvSpPr>
          <p:cNvPr id="2048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C47F04-9F35-4D20-B175-23EF8EDDDA12}" type="slidenum">
              <a:rPr lang="sk-SK" altLang="sk-SK" smtClean="0"/>
              <a:pPr/>
              <a:t>5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2438648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 smtClean="0">
              <a:latin typeface="Arial" panose="020B0604020202020204" pitchFamily="34" charset="0"/>
            </a:endParaRPr>
          </a:p>
        </p:txBody>
      </p:sp>
      <p:sp>
        <p:nvSpPr>
          <p:cNvPr id="2253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5F54FE-1690-4618-827F-164E74FA668B}" type="slidenum">
              <a:rPr lang="sk-SK" altLang="sk-SK" smtClean="0"/>
              <a:pPr/>
              <a:t>6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604154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 smtClean="0">
              <a:latin typeface="Arial" panose="020B0604020202020204" pitchFamily="34" charset="0"/>
            </a:endParaRPr>
          </a:p>
        </p:txBody>
      </p:sp>
      <p:sp>
        <p:nvSpPr>
          <p:cNvPr id="2458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91914B-3302-4154-867D-C9BFF2AA4115}" type="slidenum">
              <a:rPr lang="sk-SK" altLang="sk-SK" smtClean="0"/>
              <a:pPr/>
              <a:t>7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2704918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 smtClean="0">
              <a:latin typeface="Arial" panose="020B0604020202020204" pitchFamily="34" charset="0"/>
            </a:endParaRPr>
          </a:p>
        </p:txBody>
      </p:sp>
      <p:sp>
        <p:nvSpPr>
          <p:cNvPr id="2662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B8CCC6-D4BA-4FDA-8F7E-6FE6AA9FA81E}" type="slidenum">
              <a:rPr lang="sk-SK" altLang="sk-SK" smtClean="0"/>
              <a:pPr/>
              <a:t>8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2505124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 smtClean="0">
              <a:latin typeface="Arial" panose="020B0604020202020204" pitchFamily="34" charset="0"/>
            </a:endParaRPr>
          </a:p>
        </p:txBody>
      </p:sp>
      <p:sp>
        <p:nvSpPr>
          <p:cNvPr id="2867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C328D7-0B59-49F5-A275-7A3A93504AF5}" type="slidenum">
              <a:rPr lang="sk-SK" altLang="sk-SK" smtClean="0"/>
              <a:pPr/>
              <a:t>9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223992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uhlý trojuho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ľná forma 1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Voľná forma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8" name="Voľná forma 18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Rovná spojnic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11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2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EC2C52-B0D3-451B-8D78-D20554184B9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2400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FA309-A2F0-4972-9D84-210CD904672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5474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0A226-E338-45D1-8D9D-D0BAA6C5C3A5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55336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C5E8A-D532-4736-AA53-A8476E57E58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9360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lož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Výlož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201D7-9F91-468B-B195-CC59BBFB6A0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89248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EA4AC-361C-4D8B-96C8-65A2A09C101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345529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EA68-FDD9-4C10-BF67-276087DC75C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99143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B7C26-1A3F-41F3-88F7-075C30B8932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40801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182B2-0D95-45B3-918B-25B90B57DD9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6292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8843F-943D-4248-9484-F5F0489549E5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53566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ľná forma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Voľná forma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7" name="Pravouhlý trojuho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ýlož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Výlož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1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2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3A30F-1A06-492B-BE6B-6639BC90047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59549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7" name="Voľná form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033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351E068C-772C-4C01-ACA6-C1E9BD4CCF5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57" r:id="rId2"/>
    <p:sldLayoutId id="2147484062" r:id="rId3"/>
    <p:sldLayoutId id="2147484063" r:id="rId4"/>
    <p:sldLayoutId id="2147484064" r:id="rId5"/>
    <p:sldLayoutId id="2147484065" r:id="rId6"/>
    <p:sldLayoutId id="2147484058" r:id="rId7"/>
    <p:sldLayoutId id="2147484066" r:id="rId8"/>
    <p:sldLayoutId id="2147484067" r:id="rId9"/>
    <p:sldLayoutId id="2147484059" r:id="rId10"/>
    <p:sldLayoutId id="214748406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sk-SK" dirty="0">
                <a:latin typeface="Arial" charset="0"/>
              </a:rPr>
              <a:t>Právna úprava podnikania</a:t>
            </a:r>
            <a:endParaRPr lang="sk-SK" dirty="0"/>
          </a:p>
        </p:txBody>
      </p:sp>
      <p:sp>
        <p:nvSpPr>
          <p:cNvPr id="11267" name="Podnadpis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sk-SK" altLang="sk-SK" sz="2800" b="1" smtClean="0">
                <a:latin typeface="Arial" panose="020B0604020202020204" pitchFamily="34" charset="0"/>
              </a:rPr>
              <a:t>1. Prednáška  </a:t>
            </a:r>
          </a:p>
          <a:p>
            <a:pPr marR="0"/>
            <a:r>
              <a:rPr lang="sk-SK" altLang="sk-SK" smtClean="0"/>
              <a:t>Doc. Ing. Mária Ďurišová, PhD.</a:t>
            </a:r>
          </a:p>
        </p:txBody>
      </p:sp>
      <p:sp>
        <p:nvSpPr>
          <p:cNvPr id="11268" name="Zástupný symbol čísla snímky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4A588C-B7C7-4015-B08C-B24C38A7CB48}" type="slidenum">
              <a:rPr lang="sk-SK" altLang="sk-SK" smtClean="0">
                <a:solidFill>
                  <a:srgbClr val="FFFFFF"/>
                </a:solidFill>
              </a:rPr>
              <a:pPr/>
              <a:t>1</a:t>
            </a:fld>
            <a:endParaRPr lang="sk-SK" altLang="sk-SK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mtClean="0"/>
              <a:t>Vymedzenie </a:t>
            </a:r>
          </a:p>
          <a:p>
            <a:r>
              <a:rPr lang="sk-SK" altLang="sk-SK" smtClean="0"/>
              <a:t>Podmienky prevádzkovania živnosti</a:t>
            </a:r>
          </a:p>
          <a:p>
            <a:r>
              <a:rPr lang="sk-SK" altLang="sk-SK" smtClean="0"/>
              <a:t>Druhy živnosti </a:t>
            </a:r>
          </a:p>
          <a:p>
            <a:endParaRPr lang="sk-SK" altLang="sk-SK" smtClean="0"/>
          </a:p>
          <a:p>
            <a:endParaRPr lang="sk-SK" altLang="sk-SK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sz="3600" dirty="0" smtClean="0">
                <a:solidFill>
                  <a:schemeClr val="tx1"/>
                </a:solidFill>
                <a:effectLst/>
                <a:latin typeface="Arial CE" pitchFamily="34" charset="-18"/>
              </a:rPr>
              <a:t>Živnosti </a:t>
            </a:r>
            <a:endParaRPr lang="sk-SK" sz="3600" dirty="0">
              <a:solidFill>
                <a:schemeClr val="tx1"/>
              </a:solidFill>
              <a:effectLst/>
              <a:latin typeface="Arial CE" pitchFamily="34" charset="-18"/>
            </a:endParaRPr>
          </a:p>
        </p:txBody>
      </p:sp>
      <p:sp>
        <p:nvSpPr>
          <p:cNvPr id="29700" name="Zástupný symbol čísla snímky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5DCA8E-1D8C-4C19-9E33-ED52BD8C6CF4}" type="slidenum">
              <a:rPr lang="sk-SK" altLang="sk-SK" smtClean="0"/>
              <a:pPr/>
              <a:t>10</a:t>
            </a:fld>
            <a:endParaRPr lang="sk-SK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Akciová spoločnosť </a:t>
            </a:r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r>
              <a:rPr lang="sk-SK" dirty="0" smtClean="0"/>
              <a:t>Spoločnosť s ručením obmedzeným </a:t>
            </a:r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r>
              <a:rPr lang="sk-SK" dirty="0" smtClean="0"/>
              <a:t>Komanditná spoločnosť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sk-SK" dirty="0" smtClean="0"/>
          </a:p>
          <a:p>
            <a:pPr>
              <a:defRPr/>
            </a:pPr>
            <a:r>
              <a:rPr lang="sk-SK" dirty="0" smtClean="0"/>
              <a:t>Verejná obchodná spoločnosť </a:t>
            </a:r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r>
              <a:rPr lang="sk-SK" dirty="0" smtClean="0"/>
              <a:t>Jednoduchá spoločnosť na akcie</a:t>
            </a:r>
          </a:p>
          <a:p>
            <a:pPr>
              <a:defRPr/>
            </a:pPr>
            <a:endParaRPr lang="sk-SK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sz="3600" dirty="0" smtClean="0">
                <a:solidFill>
                  <a:schemeClr val="tx1"/>
                </a:solidFill>
                <a:effectLst/>
                <a:latin typeface="Arial CE" pitchFamily="34" charset="-18"/>
              </a:rPr>
              <a:t>Obchodné spoločnosti </a:t>
            </a:r>
            <a:endParaRPr lang="sk-SK" sz="3600" dirty="0">
              <a:solidFill>
                <a:schemeClr val="tx1"/>
              </a:solidFill>
              <a:effectLst/>
              <a:latin typeface="Arial CE" pitchFamily="34" charset="-18"/>
            </a:endParaRPr>
          </a:p>
        </p:txBody>
      </p:sp>
      <p:sp>
        <p:nvSpPr>
          <p:cNvPr id="31748" name="Zástupný symbol čísla snímky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152988-2841-4040-87D8-624967E7E22E}" type="slidenum">
              <a:rPr lang="sk-SK" altLang="sk-SK" smtClean="0"/>
              <a:pPr/>
              <a:t>11</a:t>
            </a:fld>
            <a:endParaRPr lang="sk-SK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Akciová spoločnosť je spoločnosť, </a:t>
            </a:r>
            <a:r>
              <a:rPr lang="sk-SK" sz="2400" dirty="0" smtClean="0"/>
              <a:t>ktorej základné imanie je rozvrhnuté na určitý počet akcií v určitej menovitej hodnote. </a:t>
            </a:r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r>
              <a:rPr lang="sk-SK" dirty="0" smtClean="0"/>
              <a:t>Spoločnosť s ručením obmedzeným </a:t>
            </a:r>
            <a:r>
              <a:rPr lang="sk-SK" sz="2400" dirty="0" smtClean="0"/>
              <a:t>je spoločnosť, ktorej základné imanie tvoria vopred určené vklady spoločníkov.</a:t>
            </a:r>
            <a:r>
              <a:rPr lang="sk-SK" dirty="0" smtClean="0"/>
              <a:t> </a:t>
            </a:r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sz="3600" dirty="0" smtClean="0">
                <a:solidFill>
                  <a:schemeClr val="tx1"/>
                </a:solidFill>
                <a:effectLst/>
                <a:latin typeface="Arial CE" pitchFamily="34" charset="-18"/>
              </a:rPr>
              <a:t>Obchodné spoločnosti </a:t>
            </a:r>
            <a:endParaRPr lang="sk-SK" sz="3600" dirty="0">
              <a:solidFill>
                <a:schemeClr val="tx1"/>
              </a:solidFill>
              <a:effectLst/>
              <a:latin typeface="Arial CE" pitchFamily="34" charset="-18"/>
            </a:endParaRPr>
          </a:p>
        </p:txBody>
      </p:sp>
      <p:sp>
        <p:nvSpPr>
          <p:cNvPr id="33796" name="Zástupný symbol čísla snímky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B3FB45-860F-4C86-831E-55847AE5B6A5}" type="slidenum">
              <a:rPr lang="sk-SK" altLang="sk-SK" smtClean="0"/>
              <a:pPr/>
              <a:t>12</a:t>
            </a:fld>
            <a:endParaRPr lang="sk-SK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Komanditná spoločnosť </a:t>
            </a:r>
            <a:r>
              <a:rPr lang="sk-SK" sz="2400" dirty="0" smtClean="0"/>
              <a:t>je spoločnosť, ktorej jeden alebo viac spoločníkov ručí za záväzky do výšky svojho nesplateného vkladu (komanditisti) a jeden alebo viac spoločníkov celým svojím majetkom (komplementári)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sk-SK" dirty="0" smtClean="0"/>
          </a:p>
          <a:p>
            <a:pPr>
              <a:defRPr/>
            </a:pPr>
            <a:r>
              <a:rPr lang="sk-SK" dirty="0" smtClean="0"/>
              <a:t>Verejná obchodná spoločnosť </a:t>
            </a:r>
            <a:r>
              <a:rPr lang="sk-SK" sz="2400" dirty="0" smtClean="0"/>
              <a:t>je spoločnosť aspoň 2 osôb, ktoré podnikajú pod spoločným obchodným menom a ručia za záväzky spoločnosti spoločne a nerozdielne všetkým svojím majetkom. </a:t>
            </a:r>
            <a:r>
              <a:rPr lang="sk-SK" dirty="0" smtClean="0"/>
              <a:t> </a:t>
            </a:r>
          </a:p>
          <a:p>
            <a:pPr>
              <a:defRPr/>
            </a:pPr>
            <a:endParaRPr lang="sk-SK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sz="3600" dirty="0" smtClean="0">
                <a:solidFill>
                  <a:schemeClr val="tx1"/>
                </a:solidFill>
                <a:effectLst/>
                <a:latin typeface="Arial CE" pitchFamily="34" charset="-18"/>
              </a:rPr>
              <a:t>Obchodné spoločnosti </a:t>
            </a:r>
            <a:endParaRPr lang="sk-SK" sz="3600" dirty="0">
              <a:solidFill>
                <a:schemeClr val="tx1"/>
              </a:solidFill>
              <a:effectLst/>
              <a:latin typeface="Arial CE" pitchFamily="34" charset="-18"/>
            </a:endParaRPr>
          </a:p>
        </p:txBody>
      </p:sp>
      <p:sp>
        <p:nvSpPr>
          <p:cNvPr id="35844" name="Zástupný symbol čísla snímky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01A440-A673-4884-A7DD-81DCF2459F96}" type="slidenum">
              <a:rPr lang="sk-SK" altLang="sk-SK" smtClean="0"/>
              <a:pPr/>
              <a:t>13</a:t>
            </a:fld>
            <a:endParaRPr lang="sk-SK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015902-44C4-4867-9FF9-411119678C64}" type="slidenum">
              <a:rPr lang="sk-SK" altLang="sk-SK" smtClean="0"/>
              <a:pPr/>
              <a:t>14</a:t>
            </a:fld>
            <a:endParaRPr lang="sk-SK" altLang="sk-SK" smtClean="0"/>
          </a:p>
        </p:txBody>
      </p:sp>
      <p:sp>
        <p:nvSpPr>
          <p:cNvPr id="3" name="Zástupný symbol obsahu 1"/>
          <p:cNvSpPr txBox="1">
            <a:spLocks/>
          </p:cNvSpPr>
          <p:nvPr/>
        </p:nvSpPr>
        <p:spPr>
          <a:xfrm>
            <a:off x="107950" y="188913"/>
            <a:ext cx="8578850" cy="5818187"/>
          </a:xfrm>
          <a:prstGeom prst="rect">
            <a:avLst/>
          </a:prstGeom>
        </p:spPr>
        <p:txBody>
          <a:bodyPr/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lang="sk-SK" dirty="0" smtClean="0"/>
              <a:t>Jednoduchá spoločnosť na akcie </a:t>
            </a:r>
            <a:r>
              <a:rPr lang="sk-SK" sz="2000" dirty="0" smtClean="0"/>
              <a:t>od 1.1. 2017</a:t>
            </a:r>
            <a:r>
              <a:rPr lang="sk-SK" b="1" dirty="0" smtClean="0">
                <a:solidFill>
                  <a:srgbClr val="002060"/>
                </a:solidFill>
              </a:rPr>
              <a:t> </a:t>
            </a:r>
          </a:p>
          <a:p>
            <a:pPr marL="457200" lvl="1" indent="0">
              <a:buFont typeface="Verdana" panose="020B0604030504040204" pitchFamily="34" charset="0"/>
              <a:buNone/>
              <a:defRPr/>
            </a:pPr>
            <a:endParaRPr lang="sk-SK" b="1" dirty="0" smtClean="0">
              <a:solidFill>
                <a:srgbClr val="002060"/>
              </a:solidFill>
            </a:endParaRPr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sk-SK" b="1" dirty="0"/>
              <a:t>Základné rozdiely s a. s.</a:t>
            </a:r>
            <a:endParaRPr lang="sk-SK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sk-SK" sz="2400" b="1" dirty="0"/>
              <a:t>- minimálna výška základného imania 1 €,</a:t>
            </a:r>
            <a:endParaRPr lang="sk-SK" sz="2400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sk-SK" sz="2400" b="1" dirty="0"/>
              <a:t>- minimálny počet zakladajúcich osôb – 1 </a:t>
            </a:r>
            <a:r>
              <a:rPr lang="sk-SK" sz="2400" dirty="0"/>
              <a:t> alebo viacero fyzických alebo právnických osôb,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sk-SK" sz="2400" dirty="0"/>
              <a:t>- pred vznikom spoločnosti musí byť upísaná celá hodnota základného imania a splatené všetky vklady,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sk-SK" sz="2400" dirty="0"/>
              <a:t>- </a:t>
            </a:r>
            <a:r>
              <a:rPr lang="sk-SK" sz="2400" b="1" dirty="0"/>
              <a:t>nemôže byť založená na základe výzvy na upisovanie akcií</a:t>
            </a:r>
            <a:r>
              <a:rPr lang="sk-SK" sz="2400" dirty="0"/>
              <a:t>, čo znamená, že celé jej základné imanie musia splatiť jej zakladatelia pri jej založení,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sk-SK" sz="2400" dirty="0"/>
              <a:t>- nemôže byť verejnou spoločnosťou,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7AD07C-3C9C-4326-92B3-03FC684BFC58}" type="slidenum">
              <a:rPr lang="sk-SK" altLang="sk-SK" smtClean="0"/>
              <a:pPr/>
              <a:t>15</a:t>
            </a:fld>
            <a:endParaRPr lang="sk-SK" altLang="sk-SK" smtClean="0"/>
          </a:p>
        </p:txBody>
      </p:sp>
      <p:sp>
        <p:nvSpPr>
          <p:cNvPr id="3" name="Obdĺžnik 2"/>
          <p:cNvSpPr/>
          <p:nvPr/>
        </p:nvSpPr>
        <p:spPr>
          <a:xfrm>
            <a:off x="107950" y="476250"/>
            <a:ext cx="8785225" cy="5140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2437" indent="-342900">
              <a:buFontTx/>
              <a:buChar char="-"/>
              <a:defRPr/>
            </a:pPr>
            <a:r>
              <a:rPr lang="sk-SK" sz="2400" dirty="0">
                <a:latin typeface="+mj-lt"/>
              </a:rPr>
              <a:t>zakladateľská zmluva alebo zakladateľská listina sa musí vyhotoviť výlučne vo forme notárskej zápisnice, </a:t>
            </a:r>
          </a:p>
          <a:p>
            <a:pPr marL="109537">
              <a:defRPr/>
            </a:pPr>
            <a:endParaRPr lang="sk-SK" sz="1000" dirty="0">
              <a:latin typeface="+mj-lt"/>
            </a:endParaRPr>
          </a:p>
          <a:p>
            <a:pPr marL="452437" indent="-342900">
              <a:buFontTx/>
              <a:buChar char="-"/>
              <a:defRPr/>
            </a:pPr>
            <a:r>
              <a:rPr lang="sk-SK" sz="2400" dirty="0">
                <a:latin typeface="+mj-lt"/>
              </a:rPr>
              <a:t>orgány – valné zhromaždenie, predstavenstvo a nemá povinnosť zriaďovať dozornú radu,</a:t>
            </a:r>
          </a:p>
          <a:p>
            <a:pPr marL="452437" indent="-342900">
              <a:buFontTx/>
              <a:buChar char="-"/>
              <a:defRPr/>
            </a:pPr>
            <a:endParaRPr lang="sk-SK" sz="1000" dirty="0">
              <a:latin typeface="+mj-lt"/>
            </a:endParaRPr>
          </a:p>
          <a:p>
            <a:pPr marL="452437" indent="-342900">
              <a:buFontTx/>
              <a:buChar char="-"/>
              <a:defRPr/>
            </a:pPr>
            <a:r>
              <a:rPr lang="sk-SK" sz="2400" dirty="0">
                <a:latin typeface="+mj-lt"/>
              </a:rPr>
              <a:t>akcie môžu znieť len na meno (nie na doručiteľa) a budú môcť byť vydávané len ako zaknihované,</a:t>
            </a:r>
          </a:p>
          <a:p>
            <a:pPr marL="452437" indent="-342900">
              <a:buFontTx/>
              <a:buChar char="-"/>
              <a:defRPr/>
            </a:pPr>
            <a:endParaRPr lang="sk-SK" sz="1000" dirty="0">
              <a:latin typeface="+mj-lt"/>
            </a:endParaRPr>
          </a:p>
          <a:p>
            <a:pPr marL="452437" indent="-342900">
              <a:buFontTx/>
              <a:buChar char="-"/>
              <a:defRPr/>
            </a:pPr>
            <a:r>
              <a:rPr lang="sk-SK" sz="2400" dirty="0">
                <a:latin typeface="+mj-lt"/>
              </a:rPr>
              <a:t>môžu byť vydávané rôzne druhy akcií aj s osobitnými právami,</a:t>
            </a:r>
          </a:p>
          <a:p>
            <a:pPr marL="109537">
              <a:defRPr/>
            </a:pPr>
            <a:endParaRPr lang="sk-SK" sz="1000" dirty="0">
              <a:latin typeface="+mj-lt"/>
            </a:endParaRPr>
          </a:p>
          <a:p>
            <a:pPr marL="452437" indent="-342900">
              <a:buFontTx/>
              <a:buChar char="-"/>
              <a:defRPr/>
            </a:pPr>
            <a:r>
              <a:rPr lang="sk-SK" sz="2400" dirty="0">
                <a:latin typeface="+mj-lt"/>
              </a:rPr>
              <a:t>osobitné práva akcionárov dohodnuté v akcionárskej   </a:t>
            </a:r>
          </a:p>
          <a:p>
            <a:pPr marL="109537">
              <a:defRPr/>
            </a:pPr>
            <a:r>
              <a:rPr lang="sk-SK" sz="2400" dirty="0">
                <a:latin typeface="+mj-lt"/>
              </a:rPr>
              <a:t>    zmluve - právo pridať sa k prevodu akcií, právo </a:t>
            </a:r>
          </a:p>
          <a:p>
            <a:pPr marL="109537">
              <a:defRPr/>
            </a:pPr>
            <a:r>
              <a:rPr lang="sk-SK" sz="2400" dirty="0">
                <a:latin typeface="+mj-lt"/>
              </a:rPr>
              <a:t>    požadovať prevod akcií a právo požadovať </a:t>
            </a:r>
          </a:p>
          <a:p>
            <a:pPr marL="109537">
              <a:defRPr/>
            </a:pPr>
            <a:r>
              <a:rPr lang="sk-SK" sz="2400">
                <a:latin typeface="+mj-lt"/>
              </a:rPr>
              <a:t>    nadobudnutie </a:t>
            </a:r>
            <a:r>
              <a:rPr lang="sk-SK" sz="2400" dirty="0">
                <a:latin typeface="+mj-lt"/>
              </a:rPr>
              <a:t>akcií.</a:t>
            </a:r>
            <a:r>
              <a:rPr lang="sk-SK" sz="2400" b="1" dirty="0">
                <a:latin typeface="+mj-lt"/>
              </a:rPr>
              <a:t> </a:t>
            </a:r>
            <a:endParaRPr lang="sk-SK" sz="24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27088" y="404813"/>
            <a:ext cx="83169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25488" indent="-457200" eaLnBrk="1" hangingPunct="1">
              <a:spcBef>
                <a:spcPct val="50000"/>
              </a:spcBef>
              <a:defRPr/>
            </a:pPr>
            <a:r>
              <a:rPr lang="sk-SK" sz="2400" b="1" dirty="0">
                <a:latin typeface="Arial" charset="0"/>
              </a:rPr>
              <a:t>Právna </a:t>
            </a:r>
            <a:r>
              <a:rPr lang="sk-SK" sz="2400" b="1" dirty="0">
                <a:latin typeface="Arial" charset="0"/>
              </a:rPr>
              <a:t>úprava podnikania </a:t>
            </a:r>
          </a:p>
          <a:p>
            <a:pPr marL="531813" indent="-263525" eaLnBrk="1" hangingPunct="1">
              <a:defRPr/>
            </a:pPr>
            <a:endParaRPr lang="sk-SK" sz="2000" b="1" dirty="0">
              <a:latin typeface="Arial" charset="0"/>
            </a:endParaRPr>
          </a:p>
          <a:p>
            <a:pPr marL="989013" lvl="1" indent="87313" eaLnBrk="1" hangingPunct="1">
              <a:buFontTx/>
              <a:buChar char="•"/>
              <a:defRPr/>
            </a:pPr>
            <a:r>
              <a:rPr lang="sk-SK" b="1" dirty="0">
                <a:latin typeface="Arial" charset="0"/>
              </a:rPr>
              <a:t>    </a:t>
            </a:r>
            <a:r>
              <a:rPr lang="sk-SK" sz="2000" b="1" dirty="0">
                <a:latin typeface="Arial" charset="0"/>
              </a:rPr>
              <a:t>Vymedzenie podnikania</a:t>
            </a:r>
          </a:p>
          <a:p>
            <a:pPr marL="989013" lvl="1" indent="87313" eaLnBrk="1" hangingPunct="1">
              <a:buFontTx/>
              <a:buChar char="•"/>
              <a:defRPr/>
            </a:pPr>
            <a:r>
              <a:rPr lang="sk-SK" sz="2000" b="1" dirty="0">
                <a:latin typeface="Arial" charset="0"/>
              </a:rPr>
              <a:t>    Subjekty podnikania</a:t>
            </a:r>
          </a:p>
          <a:p>
            <a:pPr marL="989013" lvl="1" indent="87313" eaLnBrk="1" hangingPunct="1">
              <a:buFontTx/>
              <a:buChar char="•"/>
              <a:defRPr/>
            </a:pPr>
            <a:r>
              <a:rPr lang="sk-SK" sz="2000" b="1" dirty="0">
                <a:latin typeface="Arial" charset="0"/>
              </a:rPr>
              <a:t>    Obchodný register</a:t>
            </a:r>
          </a:p>
          <a:p>
            <a:pPr marL="989013" lvl="1" indent="87313" eaLnBrk="1" hangingPunct="1">
              <a:buFontTx/>
              <a:buChar char="•"/>
              <a:defRPr/>
            </a:pPr>
            <a:r>
              <a:rPr lang="sk-SK" sz="2000" b="1" dirty="0">
                <a:latin typeface="Arial" charset="0"/>
              </a:rPr>
              <a:t>    Živnostenské podnikanie</a:t>
            </a:r>
          </a:p>
          <a:p>
            <a:pPr marL="989013" lvl="1" indent="87313" eaLnBrk="1" hangingPunct="1">
              <a:buFontTx/>
              <a:buChar char="•"/>
              <a:defRPr/>
            </a:pPr>
            <a:r>
              <a:rPr lang="sk-SK" sz="2000" b="1" dirty="0">
                <a:latin typeface="Arial" charset="0"/>
              </a:rPr>
              <a:t>    Obchodné spoločnosti</a:t>
            </a:r>
          </a:p>
        </p:txBody>
      </p:sp>
      <p:sp>
        <p:nvSpPr>
          <p:cNvPr id="13315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6590E0-6689-434B-9E41-29D2361FEA18}" type="slidenum">
              <a:rPr lang="sk-SK" altLang="sk-SK" smtClean="0"/>
              <a:pPr/>
              <a:t>2</a:t>
            </a:fld>
            <a:endParaRPr lang="sk-SK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11188" y="620713"/>
            <a:ext cx="8137525" cy="64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k-SK" altLang="sk-SK" sz="2000" b="1">
                <a:latin typeface="Arial" panose="020B0604020202020204" pitchFamily="34" charset="0"/>
              </a:rPr>
              <a:t>Právna úprava podnikania v Slovenskej republike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sk-SK" altLang="sk-SK" sz="2000" b="1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sk-SK" altLang="sk-SK" sz="2000" b="1">
                <a:latin typeface="Arial" panose="020B0604020202020204" pitchFamily="34" charset="0"/>
              </a:rPr>
              <a:t>OBCHODNÝ ZÁKONNÍK č. 513/1991 Zb., v platnom znení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k-SK" altLang="sk-SK" sz="2000" b="1">
                <a:latin typeface="Arial" panose="020B0604020202020204" pitchFamily="34" charset="0"/>
              </a:rPr>
              <a:t>2. Zákon č. 455/1991 Zb. o živnostenskom podnikaní, v platnom znení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k-SK" altLang="sk-SK" sz="2000" b="1">
                <a:latin typeface="Arial" panose="020B0604020202020204" pitchFamily="34" charset="0"/>
              </a:rPr>
              <a:t>3. Zákon č. 595/2003 Z.z. o daniach z príjmov, v platnom znení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sk-SK" altLang="sk-SK" sz="2000" b="1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k-SK" altLang="sk-SK" sz="2000" b="1">
                <a:latin typeface="Arial" panose="020B0604020202020204" pitchFamily="34" charset="0"/>
              </a:rPr>
              <a:t>      Atď. </a:t>
            </a:r>
            <a:endParaRPr lang="sk-SK" altLang="sk-SK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sk-SK" altLang="sk-SK" sz="2000" b="1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endParaRPr lang="sk-SK" altLang="sk-SK" sz="2000" b="1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sk-SK" altLang="sk-SK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sk-SK" altLang="sk-SK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sk-SK" altLang="sk-SK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sk-SK" altLang="sk-SK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sk-SK" altLang="sk-SK" sz="1800">
              <a:latin typeface="Arial" panose="020B0604020202020204" pitchFamily="34" charset="0"/>
            </a:endParaRPr>
          </a:p>
        </p:txBody>
      </p:sp>
      <p:sp>
        <p:nvSpPr>
          <p:cNvPr id="15363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CA6CE4-82E8-49DB-8BFC-48E87D12AB72}" type="slidenum">
              <a:rPr lang="sk-SK" altLang="sk-SK" smtClean="0"/>
              <a:pPr/>
              <a:t>3</a:t>
            </a:fld>
            <a:endParaRPr lang="sk-SK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2804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 i="1">
                <a:latin typeface="Arial" panose="020B0604020202020204" pitchFamily="34" charset="0"/>
              </a:rPr>
              <a:t>Znaky podnikania: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 b="1" i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sk-SK" altLang="sk-SK" sz="2000" b="1" i="1">
                <a:latin typeface="Arial" panose="020B0604020202020204" pitchFamily="34" charset="0"/>
              </a:rPr>
              <a:t>Sústavnosť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sk-SK" altLang="sk-SK" sz="2000" b="1" i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sk-SK" altLang="sk-SK" sz="2000" b="1" i="1">
                <a:latin typeface="Arial" panose="020B0604020202020204" pitchFamily="34" charset="0"/>
              </a:rPr>
              <a:t>Samostatnosť</a:t>
            </a:r>
            <a:r>
              <a:rPr lang="sk-SK" altLang="sk-SK" sz="2000" b="1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sk-SK" altLang="sk-SK" sz="20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sk-SK" altLang="sk-SK" sz="2000" b="1" i="1">
                <a:latin typeface="Arial" panose="020B0604020202020204" pitchFamily="34" charset="0"/>
              </a:rPr>
              <a:t>Výkon činnosti vo vlastnom mene</a:t>
            </a:r>
            <a:r>
              <a:rPr lang="sk-SK" altLang="sk-SK" sz="2000" b="1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sk-SK" altLang="sk-SK" sz="20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sk-SK" altLang="sk-SK" sz="2000" b="1" i="1">
                <a:latin typeface="Arial" panose="020B0604020202020204" pitchFamily="34" charset="0"/>
              </a:rPr>
              <a:t>Výkon činnosti na vlastnú zodpovednosť</a:t>
            </a:r>
            <a:r>
              <a:rPr lang="sk-SK" altLang="sk-SK" sz="2000" b="1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sk-SK" altLang="sk-SK" sz="20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sk-SK" altLang="sk-SK" sz="2000" b="1" i="1">
                <a:latin typeface="Arial" panose="020B0604020202020204" pitchFamily="34" charset="0"/>
              </a:rPr>
              <a:t>Účel dosiahnutia zisku  </a:t>
            </a:r>
            <a:r>
              <a:rPr lang="sk-SK" altLang="sk-SK" sz="2000" i="1">
                <a:latin typeface="Arial" panose="020B0604020202020204" pitchFamily="34" charset="0"/>
              </a:rPr>
              <a:t>(účel dosiahnutia merateľného pozitívneho sociálneho vplyvu) </a:t>
            </a:r>
            <a:endParaRPr lang="sk-SK" altLang="sk-SK" sz="2000">
              <a:latin typeface="Arial" panose="020B0604020202020204" pitchFamily="34" charset="0"/>
            </a:endParaRPr>
          </a:p>
        </p:txBody>
      </p:sp>
      <p:sp>
        <p:nvSpPr>
          <p:cNvPr id="17411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28B601-8316-4554-83F7-89C789A48482}" type="slidenum">
              <a:rPr lang="sk-SK" altLang="sk-SK" smtClean="0"/>
              <a:pPr/>
              <a:t>4</a:t>
            </a:fld>
            <a:endParaRPr lang="sk-SK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684213" y="476250"/>
            <a:ext cx="770413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k-SK" altLang="sk-SK" sz="2000" b="1">
                <a:latin typeface="Arial" panose="020B0604020202020204" pitchFamily="34" charset="0"/>
              </a:rPr>
              <a:t>Subjekty podnikania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sk-SK" altLang="sk-SK" sz="2000" b="1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sk-SK" altLang="sk-SK" sz="2000" b="1">
                <a:latin typeface="Arial" panose="020B0604020202020204" pitchFamily="34" charset="0"/>
              </a:rPr>
              <a:t>Fyzická osoba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endParaRPr lang="sk-SK" altLang="sk-SK" sz="2000" b="1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sk-SK" altLang="sk-SK" sz="2000" b="1">
                <a:latin typeface="Arial" panose="020B0604020202020204" pitchFamily="34" charset="0"/>
              </a:rPr>
              <a:t>Právnická osoba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endParaRPr lang="sk-SK" altLang="sk-SK" sz="2000" b="1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endParaRPr lang="sk-SK" altLang="sk-SK" sz="2000" b="1">
              <a:latin typeface="Arial" panose="020B0604020202020204" pitchFamily="34" charset="0"/>
            </a:endParaRPr>
          </a:p>
        </p:txBody>
      </p:sp>
      <p:sp>
        <p:nvSpPr>
          <p:cNvPr id="19459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7CC2BE-47CE-495E-84E6-01706D07845E}" type="slidenum">
              <a:rPr lang="sk-SK" altLang="sk-SK" smtClean="0"/>
              <a:pPr/>
              <a:t>5</a:t>
            </a:fld>
            <a:endParaRPr lang="sk-SK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altLang="sk-SK" sz="1800" b="1" smtClean="0"/>
              <a:t>a/združenia fyzických alebo právnických osôb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smtClean="0"/>
              <a:t>obchodné spoločnosti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smtClean="0"/>
              <a:t>družstvo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smtClean="0"/>
              <a:t>občianske združenia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smtClean="0"/>
              <a:t>politické strany, hnutia, združenia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k-SK" altLang="sk-SK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altLang="sk-SK" sz="1800" b="1" smtClean="0"/>
              <a:t>b/ účelové združenia majetku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smtClean="0"/>
              <a:t>nadácie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smtClean="0"/>
              <a:t>štátne fondy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k-SK" altLang="sk-SK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altLang="sk-SK" sz="1800" b="1" smtClean="0"/>
              <a:t>c/ jednotky územnej samosprávy /obce/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k-SK" altLang="sk-SK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altLang="sk-SK" sz="1800" b="1" smtClean="0"/>
              <a:t>d/ iné subjekty podľa zákona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smtClean="0"/>
              <a:t>štátne podniky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smtClean="0"/>
              <a:t>banky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smtClean="0"/>
              <a:t>sporiteľne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1800" smtClean="0"/>
              <a:t>rozpočtové a príspevkové organizácie, atď.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2400" kern="0" dirty="0" smtClean="0">
                <a:solidFill>
                  <a:schemeClr val="tx1"/>
                </a:solidFill>
                <a:effectLst/>
                <a:latin typeface="Arial" pitchFamily="34" charset="0"/>
              </a:rPr>
              <a:t>Druhy právnických osôb</a:t>
            </a:r>
            <a:endParaRPr lang="sk-SK" sz="2400" kern="0" dirty="0"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8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1A8A8F-5AD4-4B7B-8C48-DB6487FD0BDB}" type="slidenum">
              <a:rPr lang="sk-SK" altLang="sk-SK" smtClean="0"/>
              <a:pPr/>
              <a:t>6</a:t>
            </a:fld>
            <a:endParaRPr lang="sk-SK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Štatutárny orgán</a:t>
            </a:r>
          </a:p>
          <a:p>
            <a:pPr>
              <a:defRPr/>
            </a:pPr>
            <a:r>
              <a:rPr lang="sk-SK" dirty="0" smtClean="0"/>
              <a:t>Zamestnanec alebo iná fyzická osoba na základe splnomocnenia</a:t>
            </a:r>
          </a:p>
          <a:p>
            <a:pPr>
              <a:defRPr/>
            </a:pPr>
            <a:r>
              <a:rPr lang="sk-SK" dirty="0" smtClean="0"/>
              <a:t>Prokúra</a:t>
            </a:r>
          </a:p>
          <a:p>
            <a:pPr>
              <a:defRPr/>
            </a:pPr>
            <a:endParaRPr lang="sk-SK" dirty="0"/>
          </a:p>
          <a:p>
            <a:pPr>
              <a:defRPr/>
            </a:pPr>
            <a:endParaRPr lang="sk-SK" dirty="0" smtClean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sk-SK" b="1" dirty="0" smtClean="0"/>
              <a:t>Obchodný register   </a:t>
            </a:r>
            <a:r>
              <a:rPr lang="sk-SK" sz="1600" b="1" i="1" dirty="0" smtClean="0"/>
              <a:t>orsr.sk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sk-SK" b="1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sk-SK" b="1" i="1" dirty="0" smtClean="0"/>
              <a:t>Register právnických osôb  </a:t>
            </a:r>
            <a:r>
              <a:rPr lang="sk-SK" sz="1600" b="1" i="1" dirty="0" smtClean="0"/>
              <a:t>https://rpo.statistics.sk</a:t>
            </a:r>
            <a:endParaRPr lang="sk-SK" sz="1600" b="1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sz="3600" dirty="0" smtClean="0">
                <a:solidFill>
                  <a:schemeClr val="tx1"/>
                </a:solidFill>
                <a:effectLst/>
                <a:latin typeface="Arial CE" pitchFamily="34" charset="-18"/>
              </a:rPr>
              <a:t>Konanie v mene právnickej osoby</a:t>
            </a:r>
            <a:endParaRPr lang="sk-SK" sz="3600" dirty="0">
              <a:solidFill>
                <a:schemeClr val="tx1"/>
              </a:solidFill>
              <a:effectLst/>
              <a:latin typeface="Arial CE" pitchFamily="34" charset="-18"/>
            </a:endParaRPr>
          </a:p>
        </p:txBody>
      </p:sp>
      <p:sp>
        <p:nvSpPr>
          <p:cNvPr id="23556" name="Zástupný symbol čísla snímky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76DF63-9767-4387-A9C8-0A1C01E21AF5}" type="slidenum">
              <a:rPr lang="sk-SK" altLang="sk-SK" smtClean="0"/>
              <a:pPr/>
              <a:t>7</a:t>
            </a:fld>
            <a:endParaRPr lang="sk-SK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95288" y="1049338"/>
            <a:ext cx="820896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>
                <a:latin typeface="Arial" panose="020B0604020202020204" pitchFamily="34" charset="0"/>
              </a:rPr>
              <a:t>Obchodný zákonník presne vymedzuje subjekty, ktoré môžu byť </a:t>
            </a:r>
            <a:r>
              <a:rPr lang="sk-SK" altLang="sk-SK" sz="2000" b="1" u="sng">
                <a:latin typeface="Arial" panose="020B0604020202020204" pitchFamily="34" charset="0"/>
              </a:rPr>
              <a:t>podnikateľom: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 b="1" u="sng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>
                <a:latin typeface="Arial" panose="020B0604020202020204" pitchFamily="34" charset="0"/>
              </a:rPr>
              <a:t>a/ osoba zapísaná v obchodnom registri,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 b="1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>
                <a:latin typeface="Arial" panose="020B0604020202020204" pitchFamily="34" charset="0"/>
              </a:rPr>
              <a:t>b/ osoba, ktorá podniká na základe živnostenského oprávnenia,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 b="1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>
                <a:latin typeface="Arial" panose="020B0604020202020204" pitchFamily="34" charset="0"/>
              </a:rPr>
              <a:t>c/ osoba, ktorá podniká na základe iného než živnostenského oprávnenia podľa osobitných predpisov /činnosť lekárov, veterinárnych lekárov, audítorov, komerčných právnikov, advokátov, daňových poradcov a pod./,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 b="1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>
                <a:latin typeface="Arial" panose="020B0604020202020204" pitchFamily="34" charset="0"/>
              </a:rPr>
              <a:t>d/ fyzická osoba, ktorá vykonáva poľnohospodársku výrobu a je zapísaná do evidencie podľa osobitného predpisu </a:t>
            </a:r>
          </a:p>
        </p:txBody>
      </p:sp>
      <p:sp>
        <p:nvSpPr>
          <p:cNvPr id="25603" name="Zástupný symbol čísla snímky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07B03D-85AC-4C70-97D6-B65AFED08A8F}" type="slidenum">
              <a:rPr lang="sk-SK" altLang="sk-SK" smtClean="0"/>
              <a:pPr/>
              <a:t>8</a:t>
            </a:fld>
            <a:endParaRPr lang="sk-SK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sk-SK" altLang="sk-SK" smtClean="0"/>
              <a:t>Kritériá pre výber právnej formy podnikania: </a:t>
            </a:r>
          </a:p>
          <a:p>
            <a:pPr eaLnBrk="1" hangingPunct="1"/>
            <a:r>
              <a:rPr lang="sk-SK" altLang="sk-SK" smtClean="0"/>
              <a:t>potrebná výška kapitálu (finančných zdrojov),</a:t>
            </a:r>
          </a:p>
          <a:p>
            <a:pPr eaLnBrk="1" hangingPunct="1"/>
            <a:r>
              <a:rPr lang="sk-SK" altLang="sk-SK" smtClean="0"/>
              <a:t>rozdelenie podnikateľského rizika,</a:t>
            </a:r>
          </a:p>
          <a:p>
            <a:pPr eaLnBrk="1" hangingPunct="1"/>
            <a:r>
              <a:rPr lang="sk-SK" altLang="sk-SK" smtClean="0"/>
              <a:t>daňové zaťaženie,</a:t>
            </a:r>
          </a:p>
          <a:p>
            <a:pPr eaLnBrk="1" hangingPunct="1"/>
            <a:r>
              <a:rPr lang="sk-SK" altLang="sk-SK" smtClean="0"/>
              <a:t>osobnosť budúceho podnikateľa a jeho schopnosť byť manažérom.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k-SK" altLang="sk-SK" smtClean="0"/>
          </a:p>
        </p:txBody>
      </p:sp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200" dirty="0" smtClean="0">
                <a:solidFill>
                  <a:schemeClr val="tx1"/>
                </a:solidFill>
                <a:effectLst/>
              </a:rPr>
              <a:t>Výber právnej formy podnikania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511</Words>
  <Application>Microsoft Office PowerPoint</Application>
  <PresentationFormat>Prezentácia na obrazovke (4:3)</PresentationFormat>
  <Paragraphs>152</Paragraphs>
  <Slides>15</Slides>
  <Notes>15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1" baseType="lpstr">
      <vt:lpstr>Arial</vt:lpstr>
      <vt:lpstr>Lucida Sans Unicode</vt:lpstr>
      <vt:lpstr>Wingdings 3</vt:lpstr>
      <vt:lpstr>Verdana</vt:lpstr>
      <vt:lpstr>Wingdings 2</vt:lpstr>
      <vt:lpstr>Hala</vt:lpstr>
      <vt:lpstr>Právna úprava podnikania</vt:lpstr>
      <vt:lpstr>Prezentácia programu PowerPoint</vt:lpstr>
      <vt:lpstr>Prezentácia programu PowerPoint</vt:lpstr>
      <vt:lpstr>Prezentácia programu PowerPoint</vt:lpstr>
      <vt:lpstr>Prezentácia programu PowerPoint</vt:lpstr>
      <vt:lpstr>Druhy právnických osôb</vt:lpstr>
      <vt:lpstr>Konanie v mene právnickej osoby</vt:lpstr>
      <vt:lpstr>Prezentácia programu PowerPoint</vt:lpstr>
      <vt:lpstr>Výber právnej formy podnikania </vt:lpstr>
      <vt:lpstr>Živnosti </vt:lpstr>
      <vt:lpstr>Obchodné spoločnosti </vt:lpstr>
      <vt:lpstr>Obchodné spoločnosti </vt:lpstr>
      <vt:lpstr>Obchodné spoločnosti </vt:lpstr>
      <vt:lpstr>Prezentácia programu PowerPoint</vt:lpstr>
      <vt:lpstr>Prezentácia programu PowerPoint</vt:lpstr>
    </vt:vector>
  </TitlesOfParts>
  <Company>fri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frb211ntbk</dc:creator>
  <cp:lastModifiedBy>Zuzka</cp:lastModifiedBy>
  <cp:revision>52</cp:revision>
  <cp:lastPrinted>2019-02-21T08:39:30Z</cp:lastPrinted>
  <dcterms:created xsi:type="dcterms:W3CDTF">2007-09-27T06:42:56Z</dcterms:created>
  <dcterms:modified xsi:type="dcterms:W3CDTF">2019-02-21T08:45:19Z</dcterms:modified>
</cp:coreProperties>
</file>